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8" r:id="rId2"/>
    <p:sldId id="291" r:id="rId3"/>
    <p:sldId id="297" r:id="rId4"/>
    <p:sldId id="257" r:id="rId5"/>
    <p:sldId id="259" r:id="rId6"/>
    <p:sldId id="260" r:id="rId7"/>
    <p:sldId id="299" r:id="rId8"/>
    <p:sldId id="261" r:id="rId9"/>
    <p:sldId id="300" r:id="rId10"/>
    <p:sldId id="262" r:id="rId11"/>
    <p:sldId id="263" r:id="rId12"/>
    <p:sldId id="304" r:id="rId13"/>
    <p:sldId id="301" r:id="rId14"/>
    <p:sldId id="265" r:id="rId15"/>
    <p:sldId id="266" r:id="rId16"/>
    <p:sldId id="282" r:id="rId17"/>
    <p:sldId id="267" r:id="rId18"/>
    <p:sldId id="268" r:id="rId19"/>
    <p:sldId id="305" r:id="rId20"/>
    <p:sldId id="306" r:id="rId21"/>
    <p:sldId id="271" r:id="rId22"/>
    <p:sldId id="272" r:id="rId23"/>
    <p:sldId id="275" r:id="rId24"/>
    <p:sldId id="286" r:id="rId25"/>
    <p:sldId id="293" r:id="rId26"/>
    <p:sldId id="290" r:id="rId27"/>
    <p:sldId id="296" r:id="rId28"/>
    <p:sldId id="29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66CC"/>
    <a:srgbClr val="3006CA"/>
    <a:srgbClr val="FF3300"/>
    <a:srgbClr val="FF3399"/>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5" autoAdjust="0"/>
    <p:restoredTop sz="94624" autoAdjust="0"/>
  </p:normalViewPr>
  <p:slideViewPr>
    <p:cSldViewPr>
      <p:cViewPr>
        <p:scale>
          <a:sx n="81" d="100"/>
          <a:sy n="81" d="100"/>
        </p:scale>
        <p:origin x="-828"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C871E5D-D987-41B7-B7B7-109A29901FA1}" type="datetimeFigureOut">
              <a:rPr lang="en-US" smtClean="0"/>
              <a:pPr/>
              <a:t>8/28/2020</a:t>
            </a:fld>
            <a:endParaRPr lang="en-IN" dirty="0"/>
          </a:p>
        </p:txBody>
      </p:sp>
      <p:sp>
        <p:nvSpPr>
          <p:cNvPr id="19" name="Footer Placeholder 18"/>
          <p:cNvSpPr>
            <a:spLocks noGrp="1"/>
          </p:cNvSpPr>
          <p:nvPr>
            <p:ph type="ftr" sz="quarter" idx="11"/>
          </p:nvPr>
        </p:nvSpPr>
        <p:spPr/>
        <p:txBody>
          <a:bodyPr/>
          <a:lstStyle/>
          <a:p>
            <a:endParaRPr lang="en-IN" dirty="0"/>
          </a:p>
        </p:txBody>
      </p:sp>
      <p:sp>
        <p:nvSpPr>
          <p:cNvPr id="27" name="Slide Number Placeholder 26"/>
          <p:cNvSpPr>
            <a:spLocks noGrp="1"/>
          </p:cNvSpPr>
          <p:nvPr>
            <p:ph type="sldNum" sz="quarter" idx="12"/>
          </p:nvPr>
        </p:nvSpPr>
        <p:spPr/>
        <p:txBody>
          <a:bodyPr/>
          <a:lstStyle/>
          <a:p>
            <a:fld id="{89891FD8-6128-4560-BD13-12249AC49839}" type="slidenum">
              <a:rPr lang="en-IN" smtClean="0"/>
              <a:pPr/>
              <a:t>‹#›</a:t>
            </a:fld>
            <a:endParaRPr lang="en-IN" dirty="0"/>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C871E5D-D987-41B7-B7B7-109A29901FA1}" type="datetimeFigureOut">
              <a:rPr lang="en-US" smtClean="0"/>
              <a:pPr/>
              <a:t>8/28/2020</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9891FD8-6128-4560-BD13-12249AC49839}" type="slidenum">
              <a:rPr lang="en-IN" smtClean="0"/>
              <a:pPr/>
              <a:t>‹#›</a:t>
            </a:fld>
            <a:endParaRPr lang="en-IN" dirty="0"/>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C871E5D-D987-41B7-B7B7-109A29901FA1}" type="datetimeFigureOut">
              <a:rPr lang="en-US" smtClean="0"/>
              <a:pPr/>
              <a:t>8/28/2020</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9891FD8-6128-4560-BD13-12249AC49839}" type="slidenum">
              <a:rPr lang="en-IN" smtClean="0"/>
              <a:pPr/>
              <a:t>‹#›</a:t>
            </a:fld>
            <a:endParaRPr lang="en-IN" dirty="0"/>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C871E5D-D987-41B7-B7B7-109A29901FA1}" type="datetimeFigureOut">
              <a:rPr lang="en-US" smtClean="0"/>
              <a:pPr/>
              <a:t>8/28/2020</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9891FD8-6128-4560-BD13-12249AC49839}" type="slidenum">
              <a:rPr lang="en-IN" smtClean="0"/>
              <a:pPr/>
              <a:t>‹#›</a:t>
            </a:fld>
            <a:endParaRPr lang="en-IN" dirty="0"/>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C871E5D-D987-41B7-B7B7-109A29901FA1}" type="datetimeFigureOut">
              <a:rPr lang="en-US" smtClean="0"/>
              <a:pPr/>
              <a:t>8/28/2020</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9891FD8-6128-4560-BD13-12249AC49839}" type="slidenum">
              <a:rPr lang="en-IN" smtClean="0"/>
              <a:pPr/>
              <a:t>‹#›</a:t>
            </a:fld>
            <a:endParaRPr lang="en-IN" dirty="0"/>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C871E5D-D987-41B7-B7B7-109A29901FA1}" type="datetimeFigureOut">
              <a:rPr lang="en-US" smtClean="0"/>
              <a:pPr/>
              <a:t>8/28/2020</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89891FD8-6128-4560-BD13-12249AC49839}" type="slidenum">
              <a:rPr lang="en-IN" smtClean="0"/>
              <a:pPr/>
              <a:t>‹#›</a:t>
            </a:fld>
            <a:endParaRPr lang="en-IN" dirty="0"/>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C871E5D-D987-41B7-B7B7-109A29901FA1}" type="datetimeFigureOut">
              <a:rPr lang="en-US" smtClean="0"/>
              <a:pPr/>
              <a:t>8/28/2020</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89891FD8-6128-4560-BD13-12249AC49839}" type="slidenum">
              <a:rPr lang="en-IN" smtClean="0"/>
              <a:pPr/>
              <a:t>‹#›</a:t>
            </a:fld>
            <a:endParaRPr lang="en-IN" dirty="0"/>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C871E5D-D987-41B7-B7B7-109A29901FA1}" type="datetimeFigureOut">
              <a:rPr lang="en-US" smtClean="0"/>
              <a:pPr/>
              <a:t>8/28/2020</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89891FD8-6128-4560-BD13-12249AC49839}" type="slidenum">
              <a:rPr lang="en-IN" smtClean="0"/>
              <a:pPr/>
              <a:t>‹#›</a:t>
            </a:fld>
            <a:endParaRPr lang="en-IN" dirty="0"/>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871E5D-D987-41B7-B7B7-109A29901FA1}" type="datetimeFigureOut">
              <a:rPr lang="en-US" smtClean="0"/>
              <a:pPr/>
              <a:t>8/28/2020</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89891FD8-6128-4560-BD13-12249AC49839}" type="slidenum">
              <a:rPr lang="en-IN" smtClean="0"/>
              <a:pPr/>
              <a:t>‹#›</a:t>
            </a:fld>
            <a:endParaRPr lang="en-IN" dirty="0"/>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C871E5D-D987-41B7-B7B7-109A29901FA1}" type="datetimeFigureOut">
              <a:rPr lang="en-US" smtClean="0"/>
              <a:pPr/>
              <a:t>8/28/2020</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89891FD8-6128-4560-BD13-12249AC49839}" type="slidenum">
              <a:rPr lang="en-IN" smtClean="0"/>
              <a:pPr/>
              <a:t>‹#›</a:t>
            </a:fld>
            <a:endParaRPr lang="en-IN" dirty="0"/>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C871E5D-D987-41B7-B7B7-109A29901FA1}" type="datetimeFigureOut">
              <a:rPr lang="en-US" smtClean="0"/>
              <a:pPr/>
              <a:t>8/28/2020</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a:xfrm>
            <a:off x="8077200" y="6356350"/>
            <a:ext cx="609600" cy="365125"/>
          </a:xfrm>
        </p:spPr>
        <p:txBody>
          <a:bodyPr/>
          <a:lstStyle/>
          <a:p>
            <a:fld id="{89891FD8-6128-4560-BD13-12249AC49839}" type="slidenum">
              <a:rPr lang="en-IN" smtClean="0"/>
              <a:pPr/>
              <a:t>‹#›</a:t>
            </a:fld>
            <a:endParaRPr lang="en-IN"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C871E5D-D987-41B7-B7B7-109A29901FA1}" type="datetimeFigureOut">
              <a:rPr lang="en-US" smtClean="0"/>
              <a:pPr/>
              <a:t>8/28/2020</a:t>
            </a:fld>
            <a:endParaRPr lang="en-IN"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N"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9891FD8-6128-4560-BD13-12249AC49839}" type="slidenum">
              <a:rPr lang="en-IN" smtClean="0"/>
              <a:pPr/>
              <a:t>‹#›</a:t>
            </a:fld>
            <a:endParaRPr lang="en-IN"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edge/>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8.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4.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hyperlink" Target="https://www.facebook.com/dk.icici" TargetMode="External"/><Relationship Id="rId4" Type="http://schemas.openxmlformats.org/officeDocument/2006/relationships/hyperlink" Target="https://www.facebook.com/bachpanbachao.andolan.3"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18" Type="http://schemas.openxmlformats.org/officeDocument/2006/relationships/image" Target="../media/image20.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image" Target="../media/image4.jpeg"/><Relationship Id="rId16"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jpeg"/><Relationship Id="rId19" Type="http://schemas.openxmlformats.org/officeDocument/2006/relationships/image" Target="../media/image21.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0612" y="1062612"/>
            <a:ext cx="7202776" cy="880101"/>
          </a:xfrm>
        </p:spPr>
        <p:txBody>
          <a:bodyPr>
            <a:normAutofit fontScale="90000"/>
          </a:bodyPr>
          <a:lstStyle/>
          <a:p>
            <a:pPr algn="ctr"/>
            <a:r>
              <a:rPr lang="en-US" sz="4501" b="1" dirty="0">
                <a:latin typeface="Castellar" pitchFamily="18" charset="0"/>
              </a:rPr>
              <a:t>HELPS WELFARE SOCIETY </a:t>
            </a:r>
            <a:r>
              <a:rPr lang="en-US" sz="675" b="1" dirty="0"/>
              <a:t/>
            </a:r>
            <a:br>
              <a:rPr lang="en-US" sz="675" b="1" dirty="0"/>
            </a:br>
            <a:r>
              <a:rPr lang="en-US" sz="675" b="1" dirty="0"/>
              <a:t>                                           							</a:t>
            </a:r>
            <a:r>
              <a:rPr lang="en-US" sz="975" b="1" dirty="0"/>
              <a:t>REGD. NO. 121 OF 2016-17 </a:t>
            </a:r>
            <a:r>
              <a:rPr lang="en-US" sz="825" b="1" dirty="0"/>
              <a:t>.</a:t>
            </a:r>
            <a:endParaRPr lang="en-US" sz="4501" b="1" dirty="0"/>
          </a:p>
        </p:txBody>
      </p:sp>
      <p:sp>
        <p:nvSpPr>
          <p:cNvPr id="4" name="Content Placeholder 3"/>
          <p:cNvSpPr>
            <a:spLocks noGrp="1"/>
          </p:cNvSpPr>
          <p:nvPr>
            <p:ph sz="half" idx="1"/>
          </p:nvPr>
        </p:nvSpPr>
        <p:spPr/>
        <p:txBody>
          <a:bodyPr>
            <a:normAutofit/>
          </a:bodyPr>
          <a:lstStyle/>
          <a:p>
            <a:pPr>
              <a:buNone/>
            </a:pPr>
            <a:r>
              <a:rPr lang="en-US" sz="3001" b="1" dirty="0"/>
              <a:t>H- </a:t>
            </a:r>
            <a:r>
              <a:rPr lang="en-US" sz="3001" i="1" dirty="0"/>
              <a:t>HEALTH</a:t>
            </a:r>
          </a:p>
          <a:p>
            <a:pPr>
              <a:buNone/>
            </a:pPr>
            <a:r>
              <a:rPr lang="en-US" sz="3001" b="1" dirty="0"/>
              <a:t>E- </a:t>
            </a:r>
            <a:r>
              <a:rPr lang="en-US" sz="3001" i="1" dirty="0"/>
              <a:t>EDUCATION</a:t>
            </a:r>
          </a:p>
          <a:p>
            <a:pPr>
              <a:buNone/>
            </a:pPr>
            <a:r>
              <a:rPr lang="en-US" sz="3001" b="1" dirty="0"/>
              <a:t>L- </a:t>
            </a:r>
            <a:r>
              <a:rPr lang="en-US" sz="3001" i="1" dirty="0"/>
              <a:t>LIBERTY</a:t>
            </a:r>
          </a:p>
          <a:p>
            <a:pPr>
              <a:buNone/>
            </a:pPr>
            <a:r>
              <a:rPr lang="en-US" sz="3001" b="1" i="1" dirty="0"/>
              <a:t>P- </a:t>
            </a:r>
            <a:r>
              <a:rPr lang="en-US" sz="3001" i="1" dirty="0"/>
              <a:t>PEACE</a:t>
            </a:r>
          </a:p>
          <a:p>
            <a:pPr>
              <a:buNone/>
            </a:pPr>
            <a:r>
              <a:rPr lang="en-US" sz="3001" b="1" i="1" dirty="0"/>
              <a:t>S- </a:t>
            </a:r>
            <a:r>
              <a:rPr lang="en-US" sz="3001" i="1" dirty="0"/>
              <a:t>SERVICE</a:t>
            </a:r>
            <a:endParaRPr lang="en-US" sz="3001" dirty="0"/>
          </a:p>
        </p:txBody>
      </p:sp>
      <p:pic>
        <p:nvPicPr>
          <p:cNvPr id="10" name="Content Placeholder 9" descr="xxx.PNG"/>
          <p:cNvPicPr>
            <a:picLocks noGrp="1" noChangeAspect="1"/>
          </p:cNvPicPr>
          <p:nvPr>
            <p:ph sz="half" idx="2"/>
          </p:nvPr>
        </p:nvPicPr>
        <p:blipFill>
          <a:blip r:embed="rId2"/>
          <a:stretch>
            <a:fillRect/>
          </a:stretch>
        </p:blipFill>
        <p:spPr>
          <a:xfrm>
            <a:off x="4686330" y="1999878"/>
            <a:ext cx="3537308" cy="340866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2" name="Rectangle 1"/>
          <p:cNvSpPr/>
          <p:nvPr/>
        </p:nvSpPr>
        <p:spPr>
          <a:xfrm>
            <a:off x="1619672" y="5733256"/>
            <a:ext cx="8003232" cy="369332"/>
          </a:xfrm>
          <a:prstGeom prst="rect">
            <a:avLst/>
          </a:prstGeom>
        </p:spPr>
        <p:txBody>
          <a:bodyPr wrap="square">
            <a:spAutoFit/>
          </a:bodyPr>
          <a:lstStyle/>
          <a:p>
            <a:r>
              <a:rPr lang="en-IN" dirty="0">
                <a:solidFill>
                  <a:schemeClr val="tx1">
                    <a:lumMod val="95000"/>
                  </a:schemeClr>
                </a:solidFill>
                <a:latin typeface="Arial Black" pitchFamily="34" charset="0"/>
                <a:cs typeface="Arial" pitchFamily="34" charset="0"/>
              </a:rPr>
              <a:t>Regd. No- 121, A Registered N.G.O.</a:t>
            </a:r>
            <a:endParaRPr lang="en-IN" sz="4000" dirty="0">
              <a:solidFill>
                <a:schemeClr val="tx1">
                  <a:lumMod val="95000"/>
                </a:schemeClr>
              </a:solidFill>
              <a:latin typeface="Algerian" pitchFamily="82" charset="0"/>
            </a:endParaRPr>
          </a:p>
        </p:txBody>
      </p:sp>
      <p:sp>
        <p:nvSpPr>
          <p:cNvPr id="5" name="Rectangle 4"/>
          <p:cNvSpPr/>
          <p:nvPr/>
        </p:nvSpPr>
        <p:spPr>
          <a:xfrm>
            <a:off x="250042" y="6427305"/>
            <a:ext cx="8003232" cy="369332"/>
          </a:xfrm>
          <a:prstGeom prst="rect">
            <a:avLst/>
          </a:prstGeom>
        </p:spPr>
        <p:txBody>
          <a:bodyPr wrap="square">
            <a:spAutoFit/>
          </a:bodyPr>
          <a:lstStyle/>
          <a:p>
            <a:pPr algn="ctr"/>
            <a:r>
              <a:rPr lang="en-IN" dirty="0"/>
              <a:t>N.G.O. Registered Under Society Registration  ACT  </a:t>
            </a:r>
            <a:r>
              <a:rPr lang="en-IN" dirty="0">
                <a:latin typeface="Arial Black" pitchFamily="34" charset="0"/>
              </a:rPr>
              <a:t>XXI </a:t>
            </a:r>
            <a:r>
              <a:rPr lang="en-IN" dirty="0"/>
              <a:t>of </a:t>
            </a:r>
            <a:r>
              <a:rPr lang="en-IN" dirty="0">
                <a:latin typeface="Arial Black" pitchFamily="34" charset="0"/>
                <a:cs typeface="Arial" pitchFamily="34" charset="0"/>
              </a:rPr>
              <a:t>1860</a:t>
            </a:r>
          </a:p>
        </p:txBody>
      </p:sp>
    </p:spTree>
    <p:extLst>
      <p:ext uri="{BB962C8B-B14F-4D97-AF65-F5344CB8AC3E}">
        <p14:creationId xmlns:p14="http://schemas.microsoft.com/office/powerpoint/2010/main" val="3608935665"/>
      </p:ext>
    </p:extLst>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857232"/>
            <a:ext cx="914400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Char char="v"/>
              <a:tabLst/>
            </a:pPr>
            <a:r>
              <a:rPr kumimoji="0" lang="en-US" sz="3600" b="1" i="0" u="none" strike="noStrike" cap="none" normalizeH="0" baseline="0" dirty="0" smtClean="0">
                <a:ln>
                  <a:noFill/>
                </a:ln>
                <a:solidFill>
                  <a:srgbClr val="0070C0"/>
                </a:solidFill>
                <a:effectLst/>
                <a:latin typeface="Calibri" pitchFamily="34" charset="0"/>
                <a:ea typeface="Calibri" pitchFamily="34" charset="0"/>
                <a:cs typeface="Times New Roman" pitchFamily="18" charset="0"/>
              </a:rPr>
              <a:t>Poor students</a:t>
            </a:r>
            <a:endParaRPr kumimoji="0" lang="en-US" sz="3600" b="1"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Motivate to study (parents and students).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Basic study needs (a) Guidance  (b) Other study materials.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Where there is no quality study:-</a:t>
            </a:r>
          </a:p>
          <a:p>
            <a:pPr marL="971550" lvl="1" indent="-514350" eaLnBrk="0" fontAlgn="base" hangingPunct="0">
              <a:spcBef>
                <a:spcPct val="0"/>
              </a:spcBef>
              <a:spcAft>
                <a:spcPct val="0"/>
              </a:spcAft>
              <a:buAutoNum type="alphaLcParenBoth"/>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Act as pressure groups .</a:t>
            </a:r>
          </a:p>
          <a:p>
            <a:pPr marL="514350" marR="0" lvl="0" indent="-514350" algn="l"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(b) Teaching facilities by us( we can’t wait for the situation to be                          improved).</a:t>
            </a:r>
          </a:p>
          <a:p>
            <a:pPr marL="0" marR="0" lvl="0" indent="0" algn="l" defTabSz="914400" rtl="0" eaLnBrk="0" fontAlgn="base" latinLnBrk="0" hangingPunct="0">
              <a:lnSpc>
                <a:spcPct val="100000"/>
              </a:lnSpc>
              <a:spcBef>
                <a:spcPct val="0"/>
              </a:spcBef>
              <a:spcAft>
                <a:spcPct val="0"/>
              </a:spcAft>
              <a:buClrTx/>
              <a:buSzTx/>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 typeface="Wingdings" pitchFamily="2" charset="2"/>
              <a:buChar char="v"/>
              <a:tabLst/>
            </a:pPr>
            <a:r>
              <a:rPr kumimoji="0" lang="en-US" sz="3600" b="1" i="0" u="none" strike="noStrike" cap="none" normalizeH="0" baseline="0" dirty="0" smtClean="0">
                <a:ln>
                  <a:noFill/>
                </a:ln>
                <a:solidFill>
                  <a:srgbClr val="0070C0"/>
                </a:solidFill>
                <a:effectLst/>
                <a:latin typeface="Calibri" pitchFamily="34" charset="0"/>
                <a:ea typeface="Calibri" pitchFamily="34" charset="0"/>
                <a:cs typeface="Times New Roman" pitchFamily="18" charset="0"/>
              </a:rPr>
              <a:t>Help, guide to attain higher education  </a:t>
            </a:r>
            <a:endParaRPr kumimoji="0" lang="en-US" sz="3600" b="1"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Free counseling to poor students who are interested for higher education.</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Help and aware students to get their scholarship.</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8736"/>
            <a:ext cx="8229600" cy="4895864"/>
          </a:xfrm>
        </p:spPr>
        <p:txBody>
          <a:bodyPr>
            <a:normAutofit fontScale="92500" lnSpcReduction="10000"/>
          </a:bodyPr>
          <a:lstStyle/>
          <a:p>
            <a:pPr lvl="0">
              <a:buFont typeface="Wingdings" pitchFamily="2" charset="2"/>
              <a:buChar char="v"/>
            </a:pPr>
            <a:r>
              <a:rPr lang="en-US" dirty="0" smtClean="0"/>
              <a:t>Education to the handicapped, the poor and the marginalized children in rural areas, tribal villages and urban slums is a priority concern for HELPS.</a:t>
            </a:r>
            <a:endParaRPr lang="en-IN" dirty="0" smtClean="0"/>
          </a:p>
          <a:p>
            <a:pPr lvl="0">
              <a:buNone/>
            </a:pPr>
            <a:r>
              <a:rPr lang="en-US" dirty="0" smtClean="0"/>
              <a:t>    Education gives empowerment in employment areas, commercial activities, health care and in fact Total Quality of Life</a:t>
            </a:r>
            <a:r>
              <a:rPr lang="en-IN" dirty="0" smtClean="0"/>
              <a:t>.</a:t>
            </a:r>
          </a:p>
          <a:p>
            <a:pPr lvl="0">
              <a:buFont typeface="Arial" pitchFamily="34" charset="0"/>
              <a:buChar char="•"/>
            </a:pPr>
            <a:endParaRPr lang="en-US" dirty="0" smtClean="0"/>
          </a:p>
          <a:p>
            <a:pPr lvl="0">
              <a:buFont typeface="Wingdings" pitchFamily="2" charset="2"/>
              <a:buChar char="v"/>
            </a:pPr>
            <a:r>
              <a:rPr lang="en-US" dirty="0" smtClean="0"/>
              <a:t>Awareness on child labor and child abuse.</a:t>
            </a:r>
          </a:p>
          <a:p>
            <a:pPr lvl="0">
              <a:buNone/>
            </a:pPr>
            <a:endParaRPr lang="en-IN" dirty="0" smtClean="0"/>
          </a:p>
          <a:p>
            <a:pPr lvl="0">
              <a:buFont typeface="Wingdings" pitchFamily="2" charset="2"/>
              <a:buChar char="v"/>
            </a:pPr>
            <a:r>
              <a:rPr lang="en-US" dirty="0" smtClean="0"/>
              <a:t>To act as a pressure groups and aware people to get their ward healthy through </a:t>
            </a:r>
            <a:r>
              <a:rPr lang="en-US" dirty="0" err="1" smtClean="0"/>
              <a:t>aanganbadi</a:t>
            </a:r>
            <a:r>
              <a:rPr lang="en-US" dirty="0" smtClean="0"/>
              <a:t> </a:t>
            </a:r>
            <a:r>
              <a:rPr lang="en-US" dirty="0" err="1" smtClean="0"/>
              <a:t>kendra</a:t>
            </a:r>
            <a:r>
              <a:rPr lang="en-US" dirty="0" smtClean="0"/>
              <a:t> and provide basic health care if needed, by taking care of nutritional value, sanitation, hygiene etc.</a:t>
            </a:r>
            <a:endParaRPr lang="en-IN" dirty="0" smtClean="0"/>
          </a:p>
          <a:p>
            <a:pPr>
              <a:buNone/>
            </a:pPr>
            <a:endParaRPr lang="en-IN" dirty="0"/>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4400" b="1" dirty="0" smtClean="0"/>
              <a:t>AABHA- “EK NAYI KIRAN”</a:t>
            </a:r>
            <a:endParaRPr lang="en-IN" sz="4400" b="1" dirty="0"/>
          </a:p>
        </p:txBody>
      </p:sp>
      <p:sp>
        <p:nvSpPr>
          <p:cNvPr id="3" name="Content Placeholder 2"/>
          <p:cNvSpPr>
            <a:spLocks noGrp="1"/>
          </p:cNvSpPr>
          <p:nvPr>
            <p:ph idx="1"/>
          </p:nvPr>
        </p:nvSpPr>
        <p:spPr>
          <a:xfrm>
            <a:off x="107504" y="1935480"/>
            <a:ext cx="8928992" cy="4389120"/>
          </a:xfrm>
        </p:spPr>
        <p:txBody>
          <a:bodyPr numCol="1">
            <a:normAutofit/>
          </a:bodyPr>
          <a:lstStyle/>
          <a:p>
            <a:pPr lvl="0" algn="just"/>
            <a:endParaRPr lang="en-US" sz="1800" b="1" dirty="0">
              <a:solidFill>
                <a:srgbClr val="0066CC"/>
              </a:solidFill>
              <a:latin typeface="Arial Black" pitchFamily="34" charset="0"/>
            </a:endParaRPr>
          </a:p>
          <a:p>
            <a:pPr lvl="0" algn="just"/>
            <a:endParaRPr lang="en-US" sz="1800" b="1" dirty="0" smtClean="0">
              <a:solidFill>
                <a:srgbClr val="0066CC"/>
              </a:solidFill>
              <a:latin typeface="Arial Black" pitchFamily="34" charset="0"/>
            </a:endParaRPr>
          </a:p>
        </p:txBody>
      </p:sp>
      <p:sp>
        <p:nvSpPr>
          <p:cNvPr id="4" name="Rectangle 3"/>
          <p:cNvSpPr/>
          <p:nvPr/>
        </p:nvSpPr>
        <p:spPr>
          <a:xfrm>
            <a:off x="215008" y="1943448"/>
            <a:ext cx="8928992" cy="3970318"/>
          </a:xfrm>
          <a:prstGeom prst="rect">
            <a:avLst/>
          </a:prstGeom>
        </p:spPr>
        <p:txBody>
          <a:bodyPr wrap="square">
            <a:spAutoFit/>
          </a:bodyPr>
          <a:lstStyle/>
          <a:p>
            <a:pPr marL="285750" indent="-285750" algn="just">
              <a:buClr>
                <a:schemeClr val="bg1"/>
              </a:buClr>
              <a:buSzPct val="95000"/>
              <a:buFont typeface="Wingdings" panose="05000000000000000000" pitchFamily="2" charset="2"/>
              <a:buChar char="q"/>
            </a:pPr>
            <a:r>
              <a:rPr lang="en-US" dirty="0" smtClean="0"/>
              <a:t> In our bid to tackle the crippling problem of high illiteracy rate in India , we launched AABHA program to form the basis of our work in the field of child empowerment. Under AABHA we are providing free quality education to underprivileged children. </a:t>
            </a:r>
          </a:p>
          <a:p>
            <a:pPr marL="285750" indent="-285750">
              <a:buClr>
                <a:schemeClr val="bg1"/>
              </a:buClr>
              <a:buSzPct val="95000"/>
              <a:buFont typeface="Wingdings" panose="05000000000000000000" pitchFamily="2" charset="2"/>
              <a:buChar char="q"/>
            </a:pPr>
            <a:endParaRPr lang="en-US" dirty="0" smtClean="0"/>
          </a:p>
          <a:p>
            <a:pPr marL="285750" indent="-285750" algn="just">
              <a:buClr>
                <a:schemeClr val="bg1"/>
              </a:buClr>
              <a:buSzPct val="95000"/>
              <a:buFont typeface="Arial" panose="020B0604020202020204" pitchFamily="34" charset="0"/>
              <a:buChar char="•"/>
            </a:pPr>
            <a:r>
              <a:rPr lang="en-US" dirty="0" smtClean="0"/>
              <a:t> </a:t>
            </a:r>
            <a:r>
              <a:rPr lang="en-US" dirty="0"/>
              <a:t>AABHA started nearly </a:t>
            </a:r>
            <a:r>
              <a:rPr lang="en-US" dirty="0" smtClean="0"/>
              <a:t>three year </a:t>
            </a:r>
            <a:r>
              <a:rPr lang="en-US" dirty="0"/>
              <a:t>ago, at that time we were providing free education to some 30 students inside the college premises of GNDEC. </a:t>
            </a:r>
            <a:endParaRPr lang="en-US" dirty="0" smtClean="0"/>
          </a:p>
          <a:p>
            <a:pPr marL="285750" indent="-285750" algn="just">
              <a:buClr>
                <a:schemeClr val="bg1"/>
              </a:buClr>
              <a:buSzPct val="95000"/>
              <a:buFont typeface="Arial" panose="020B0604020202020204" pitchFamily="34" charset="0"/>
              <a:buChar char="•"/>
            </a:pPr>
            <a:endParaRPr lang="en-US" dirty="0" smtClean="0"/>
          </a:p>
          <a:p>
            <a:pPr marL="285750" indent="-285750">
              <a:buClr>
                <a:schemeClr val="bg1"/>
              </a:buClr>
              <a:buSzPct val="95000"/>
              <a:buFont typeface="Arial" panose="020B0604020202020204" pitchFamily="34" charset="0"/>
              <a:buChar char="•"/>
            </a:pPr>
            <a:r>
              <a:rPr lang="en-US" dirty="0" smtClean="0"/>
              <a:t>At </a:t>
            </a:r>
            <a:r>
              <a:rPr lang="en-US" dirty="0"/>
              <a:t>present we are providing free education to more than 150 underprivileged students inside the premises of </a:t>
            </a:r>
            <a:r>
              <a:rPr lang="en-US" dirty="0" err="1"/>
              <a:t>Nankana</a:t>
            </a:r>
            <a:r>
              <a:rPr lang="en-US" dirty="0"/>
              <a:t> Sahib Public </a:t>
            </a:r>
            <a:r>
              <a:rPr lang="en-US" dirty="0" smtClean="0"/>
              <a:t>School.</a:t>
            </a:r>
          </a:p>
          <a:p>
            <a:pPr algn="just">
              <a:buClr>
                <a:schemeClr val="bg1"/>
              </a:buClr>
              <a:buSzPct val="95000"/>
            </a:pPr>
            <a:endParaRPr lang="en-US" dirty="0"/>
          </a:p>
          <a:p>
            <a:pPr marL="285750" indent="-285750" algn="just">
              <a:buClr>
                <a:schemeClr val="bg1"/>
              </a:buClr>
              <a:buSzPct val="95000"/>
              <a:buFont typeface="Arial" panose="020B0604020202020204" pitchFamily="34" charset="0"/>
              <a:buChar char="•"/>
            </a:pPr>
            <a:r>
              <a:rPr lang="en-US" dirty="0"/>
              <a:t>We are providing </a:t>
            </a:r>
            <a:r>
              <a:rPr lang="en-US" dirty="0" smtClean="0"/>
              <a:t>basic stationary </a:t>
            </a:r>
            <a:r>
              <a:rPr lang="en-US" dirty="0"/>
              <a:t>to the students (books, copies, pen, pencil </a:t>
            </a:r>
            <a:r>
              <a:rPr lang="en-US" dirty="0" err="1"/>
              <a:t>etc</a:t>
            </a:r>
            <a:r>
              <a:rPr lang="en-US" dirty="0" smtClean="0"/>
              <a:t>) by organizing an event of </a:t>
            </a:r>
            <a:r>
              <a:rPr lang="en-US" b="1" dirty="0" smtClean="0"/>
              <a:t>“STATIONARY DONATION”.</a:t>
            </a:r>
            <a:endParaRPr lang="en-US" b="1" dirty="0"/>
          </a:p>
          <a:p>
            <a:pPr marL="285750" indent="-285750" algn="just">
              <a:buClr>
                <a:schemeClr val="bg1"/>
              </a:buClr>
              <a:buSzPct val="95000"/>
              <a:buFont typeface="Arial" panose="020B0604020202020204" pitchFamily="34" charset="0"/>
              <a:buChar char="•"/>
            </a:pPr>
            <a:endParaRPr lang="en-US" dirty="0"/>
          </a:p>
          <a:p>
            <a:pPr marL="285750" indent="-285750">
              <a:buClr>
                <a:schemeClr val="bg1"/>
              </a:buClr>
              <a:buSzPct val="95000"/>
              <a:buFont typeface="Wingdings" panose="05000000000000000000" pitchFamily="2" charset="2"/>
              <a:buChar char="§"/>
            </a:pPr>
            <a:endParaRPr lang="en-US" dirty="0"/>
          </a:p>
        </p:txBody>
      </p:sp>
      <p:sp>
        <p:nvSpPr>
          <p:cNvPr id="5" name="Oval 4"/>
          <p:cNvSpPr/>
          <p:nvPr/>
        </p:nvSpPr>
        <p:spPr>
          <a:xfrm>
            <a:off x="457200" y="213285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457200" y="321297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457200" y="400506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457200" y="4869160"/>
            <a:ext cx="45719"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94071927"/>
      </p:ext>
    </p:extLst>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8736"/>
            <a:ext cx="8229600" cy="4895864"/>
          </a:xfrm>
        </p:spPr>
        <p:txBody>
          <a:bodyPr>
            <a:normAutofit/>
          </a:bodyPr>
          <a:lstStyle/>
          <a:p>
            <a:pPr lvl="0">
              <a:buNone/>
            </a:pPr>
            <a:r>
              <a:rPr lang="en-US" dirty="0" smtClean="0"/>
              <a:t>    </a:t>
            </a:r>
            <a:endParaRPr lang="en-IN" dirty="0"/>
          </a:p>
        </p:txBody>
      </p:sp>
      <p:pic>
        <p:nvPicPr>
          <p:cNvPr id="4" name="Picture Placeholder 5"/>
          <p:cNvPicPr>
            <a:picLocks noChangeAspect="1"/>
          </p:cNvPicPr>
          <p:nvPr/>
        </p:nvPicPr>
        <p:blipFill>
          <a:blip r:embed="rId2">
            <a:extLst>
              <a:ext uri="{28A0092B-C50C-407E-A947-70E740481C1C}">
                <a14:useLocalDpi xmlns:a14="http://schemas.microsoft.com/office/drawing/2010/main" val="0"/>
              </a:ext>
            </a:extLst>
          </a:blip>
          <a:srcRect t="2469" b="2469"/>
          <a:stretch>
            <a:fillRect/>
          </a:stretch>
        </p:blipFill>
        <p:spPr>
          <a:xfrm>
            <a:off x="251520" y="1112159"/>
            <a:ext cx="4075642" cy="2964913"/>
          </a:xfrm>
          <a:prstGeom prst="rect">
            <a:avLst/>
          </a:prstGeom>
        </p:spPr>
      </p:pic>
      <p:pic>
        <p:nvPicPr>
          <p:cNvPr id="5" name="Picture Placeholder 9"/>
          <p:cNvPicPr>
            <a:picLocks noChangeAspect="1"/>
          </p:cNvPicPr>
          <p:nvPr/>
        </p:nvPicPr>
        <p:blipFill>
          <a:blip r:embed="rId3">
            <a:extLst>
              <a:ext uri="{28A0092B-C50C-407E-A947-70E740481C1C}">
                <a14:useLocalDpi xmlns:a14="http://schemas.microsoft.com/office/drawing/2010/main" val="0"/>
              </a:ext>
            </a:extLst>
          </a:blip>
          <a:srcRect l="10518" r="10518"/>
          <a:stretch>
            <a:fillRect/>
          </a:stretch>
        </p:blipFill>
        <p:spPr>
          <a:xfrm>
            <a:off x="4581485" y="1112159"/>
            <a:ext cx="4256956" cy="2964913"/>
          </a:xfrm>
          <a:prstGeom prst="rect">
            <a:avLst/>
          </a:prstGeom>
        </p:spPr>
      </p:pic>
      <p:pic>
        <p:nvPicPr>
          <p:cNvPr id="6" name="Picture Placeholder 4" descr="image3.JPG"/>
          <p:cNvPicPr>
            <a:picLocks noChangeAspect="1"/>
          </p:cNvPicPr>
          <p:nvPr/>
        </p:nvPicPr>
        <p:blipFill>
          <a:blip r:embed="rId4" cstate="print"/>
          <a:srcRect t="2469" b="2469"/>
          <a:stretch>
            <a:fillRect/>
          </a:stretch>
        </p:blipFill>
        <p:spPr>
          <a:xfrm>
            <a:off x="251520" y="4216226"/>
            <a:ext cx="4075642" cy="2641774"/>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03616" y="4216226"/>
            <a:ext cx="4388864" cy="2743200"/>
          </a:xfrm>
          <a:prstGeom prst="rect">
            <a:avLst/>
          </a:prstGeom>
        </p:spPr>
      </p:pic>
    </p:spTree>
    <p:extLst>
      <p:ext uri="{BB962C8B-B14F-4D97-AF65-F5344CB8AC3E}">
        <p14:creationId xmlns:p14="http://schemas.microsoft.com/office/powerpoint/2010/main" val="3862004853"/>
      </p:ext>
    </p:extLst>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0108"/>
            <a:ext cx="8229600" cy="84698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IN" dirty="0" smtClean="0"/>
              <a:t/>
            </a:r>
            <a:br>
              <a:rPr lang="en-IN" dirty="0" smtClean="0"/>
            </a:br>
            <a:r>
              <a:rPr lang="en-US" dirty="0" smtClean="0"/>
              <a:t> </a:t>
            </a:r>
            <a:r>
              <a:rPr lang="en-US" sz="5300" b="1" dirty="0" smtClean="0"/>
              <a:t>ENVIRONMENTAL PROTECTION</a:t>
            </a:r>
            <a:endParaRPr lang="en-IN" sz="5300" b="1" dirty="0"/>
          </a:p>
        </p:txBody>
      </p:sp>
      <p:sp>
        <p:nvSpPr>
          <p:cNvPr id="3" name="Content Placeholder 2"/>
          <p:cNvSpPr>
            <a:spLocks noGrp="1"/>
          </p:cNvSpPr>
          <p:nvPr>
            <p:ph idx="1"/>
          </p:nvPr>
        </p:nvSpPr>
        <p:spPr>
          <a:xfrm>
            <a:off x="214282" y="2143116"/>
            <a:ext cx="8715436" cy="3714776"/>
          </a:xfrm>
        </p:spPr>
        <p:txBody>
          <a:bodyPr>
            <a:normAutofit/>
          </a:bodyPr>
          <a:lstStyle/>
          <a:p>
            <a:pPr algn="ctr">
              <a:buNone/>
            </a:pPr>
            <a:r>
              <a:rPr lang="en-US" dirty="0" smtClean="0"/>
              <a:t>  </a:t>
            </a:r>
          </a:p>
          <a:p>
            <a:pPr algn="ctr">
              <a:buNone/>
            </a:pPr>
            <a:endParaRPr lang="en-US" dirty="0" smtClean="0"/>
          </a:p>
          <a:p>
            <a:pPr algn="ctr">
              <a:buNone/>
            </a:pPr>
            <a:r>
              <a:rPr lang="en-US" dirty="0" smtClean="0"/>
              <a:t> </a:t>
            </a:r>
            <a:r>
              <a:rPr lang="en-US" sz="3600" dirty="0" smtClean="0">
                <a:solidFill>
                  <a:srgbClr val="FF0066"/>
                </a:solidFill>
              </a:rPr>
              <a:t>“</a:t>
            </a:r>
            <a:r>
              <a:rPr lang="en-US" dirty="0" smtClean="0">
                <a:solidFill>
                  <a:srgbClr val="FF0066"/>
                </a:solidFill>
              </a:rPr>
              <a:t> </a:t>
            </a:r>
            <a:r>
              <a:rPr lang="en-US" sz="3300" b="1" dirty="0" smtClean="0">
                <a:solidFill>
                  <a:srgbClr val="FF0066"/>
                </a:solidFill>
              </a:rPr>
              <a:t>THE CLEAN WE ARE, THE CLEANER OUR ENVIRONMENT; </a:t>
            </a:r>
          </a:p>
          <a:p>
            <a:pPr algn="ctr">
              <a:buNone/>
            </a:pPr>
            <a:r>
              <a:rPr lang="en-US" sz="3300" b="1" dirty="0" smtClean="0">
                <a:solidFill>
                  <a:srgbClr val="FF0066"/>
                </a:solidFill>
              </a:rPr>
              <a:t>THE CLEANER OUR ENVIRONMENT, THE HEALTHIER WE”</a:t>
            </a:r>
            <a:endParaRPr lang="en-IN" sz="3300" b="1" dirty="0" smtClean="0">
              <a:solidFill>
                <a:srgbClr val="FF0066"/>
              </a:solidFill>
            </a:endParaRPr>
          </a:p>
          <a:p>
            <a:pPr>
              <a:buNone/>
            </a:pPr>
            <a:endParaRPr lang="en-IN" b="1" dirty="0">
              <a:solidFill>
                <a:srgbClr val="FF3399"/>
              </a:solidFill>
            </a:endParaRPr>
          </a:p>
        </p:txBody>
      </p:sp>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67524"/>
          </a:xfrm>
        </p:spPr>
        <p:txBody>
          <a:bodyPr>
            <a:normAutofit/>
          </a:bodyPr>
          <a:lstStyle/>
          <a:p>
            <a:r>
              <a:rPr lang="en-US" dirty="0" smtClean="0"/>
              <a:t>ENVIRONMENTAL PROTECTION</a:t>
            </a:r>
            <a:endParaRPr lang="en-IN" dirty="0"/>
          </a:p>
        </p:txBody>
      </p:sp>
      <p:sp>
        <p:nvSpPr>
          <p:cNvPr id="3" name="Content Placeholder 2"/>
          <p:cNvSpPr>
            <a:spLocks noGrp="1"/>
          </p:cNvSpPr>
          <p:nvPr>
            <p:ph idx="1"/>
          </p:nvPr>
        </p:nvSpPr>
        <p:spPr>
          <a:xfrm>
            <a:off x="428596" y="2000240"/>
            <a:ext cx="8229600" cy="4643470"/>
          </a:xfrm>
        </p:spPr>
        <p:txBody>
          <a:bodyPr/>
          <a:lstStyle/>
          <a:p>
            <a:pPr>
              <a:buFont typeface="Wingdings" pitchFamily="2" charset="2"/>
              <a:buChar char="v"/>
            </a:pPr>
            <a:r>
              <a:rPr lang="en-IN" sz="3000" dirty="0" smtClean="0"/>
              <a:t>The most important duty one should have towards this nature.</a:t>
            </a:r>
          </a:p>
          <a:p>
            <a:pPr>
              <a:buFont typeface="Wingdings" pitchFamily="2" charset="2"/>
              <a:buChar char="v"/>
            </a:pPr>
            <a:r>
              <a:rPr lang="en-IN" sz="3000" dirty="0" smtClean="0"/>
              <a:t>We are focussed to protect the environment by plantation, and forestation.</a:t>
            </a:r>
          </a:p>
          <a:p>
            <a:pPr>
              <a:buFont typeface="Wingdings" pitchFamily="2" charset="2"/>
              <a:buChar char="v"/>
            </a:pPr>
            <a:r>
              <a:rPr lang="en-IN" sz="3000" dirty="0" smtClean="0"/>
              <a:t>We will aware people to save water , to plant more and more trees.</a:t>
            </a:r>
          </a:p>
          <a:p>
            <a:pPr lvl="0">
              <a:buFont typeface="Wingdings" pitchFamily="2" charset="2"/>
              <a:buChar char="v"/>
            </a:pPr>
            <a:r>
              <a:rPr lang="en-US" sz="3000" dirty="0" smtClean="0"/>
              <a:t>Protection of environment and promote safe practices for preservation of eco-balance.</a:t>
            </a:r>
            <a:endParaRPr lang="en-IN" sz="3000" dirty="0" smtClean="0"/>
          </a:p>
          <a:p>
            <a:pPr>
              <a:buNone/>
            </a:pPr>
            <a:endParaRPr lang="en-IN" dirty="0"/>
          </a:p>
        </p:txBody>
      </p:sp>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38962"/>
          </a:xfrm>
        </p:spPr>
        <p:txBody>
          <a:bodyPr>
            <a:normAutofit/>
          </a:bodyPr>
          <a:lstStyle/>
          <a:p>
            <a:pPr algn="ctr"/>
            <a:r>
              <a:rPr lang="en-IN" b="1" dirty="0" smtClean="0"/>
              <a:t>Source- WHO</a:t>
            </a:r>
            <a:endParaRPr lang="en-IN" b="1" dirty="0"/>
          </a:p>
        </p:txBody>
      </p:sp>
      <p:pic>
        <p:nvPicPr>
          <p:cNvPr id="4" name="Content Placeholder 3" descr="HSBC-G20-cities-pollution.jpg"/>
          <p:cNvPicPr>
            <a:picLocks noGrp="1" noChangeAspect="1"/>
          </p:cNvPicPr>
          <p:nvPr>
            <p:ph idx="1"/>
          </p:nvPr>
        </p:nvPicPr>
        <p:blipFill>
          <a:blip r:embed="rId2" cstate="print"/>
          <a:stretch>
            <a:fillRect/>
          </a:stretch>
        </p:blipFill>
        <p:spPr>
          <a:xfrm>
            <a:off x="500034" y="1857364"/>
            <a:ext cx="8229600" cy="4799084"/>
          </a:xfrm>
        </p:spPr>
      </p:pic>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smtClean="0"/>
              <a:t>How we can achieved?</a:t>
            </a:r>
            <a:endParaRPr lang="en-IN" b="1" dirty="0"/>
          </a:p>
        </p:txBody>
      </p:sp>
      <p:pic>
        <p:nvPicPr>
          <p:cNvPr id="4" name="Picture 3" descr="IMG-20161002-WA0036.jpg"/>
          <p:cNvPicPr>
            <a:picLocks noChangeAspect="1"/>
          </p:cNvPicPr>
          <p:nvPr/>
        </p:nvPicPr>
        <p:blipFill>
          <a:blip r:embed="rId2" cstate="print"/>
          <a:stretch>
            <a:fillRect/>
          </a:stretch>
        </p:blipFill>
        <p:spPr>
          <a:xfrm>
            <a:off x="5724128" y="1960273"/>
            <a:ext cx="3143240" cy="1857370"/>
          </a:xfrm>
          <a:prstGeom prst="rect">
            <a:avLst/>
          </a:prstGeom>
        </p:spPr>
      </p:pic>
      <p:pic>
        <p:nvPicPr>
          <p:cNvPr id="5" name="Picture 4" descr="IMG_7587.JPG"/>
          <p:cNvPicPr>
            <a:picLocks noChangeAspect="1"/>
          </p:cNvPicPr>
          <p:nvPr/>
        </p:nvPicPr>
        <p:blipFill>
          <a:blip r:embed="rId3" cstate="print"/>
          <a:stretch>
            <a:fillRect/>
          </a:stretch>
        </p:blipFill>
        <p:spPr>
          <a:xfrm>
            <a:off x="107504" y="1935480"/>
            <a:ext cx="2520280" cy="1882163"/>
          </a:xfrm>
          <a:prstGeom prst="rect">
            <a:avLst/>
          </a:prstGeom>
        </p:spPr>
      </p:pic>
      <p:pic>
        <p:nvPicPr>
          <p:cNvPr id="6" name="Content Placeholder 5" descr="IMG-20161002-WA0035.jpg"/>
          <p:cNvPicPr>
            <a:picLocks noGrp="1" noChangeAspect="1"/>
          </p:cNvPicPr>
          <p:nvPr>
            <p:ph idx="1"/>
          </p:nvPr>
        </p:nvPicPr>
        <p:blipFill>
          <a:blip r:embed="rId4" cstate="print"/>
          <a:stretch>
            <a:fillRect/>
          </a:stretch>
        </p:blipFill>
        <p:spPr>
          <a:xfrm>
            <a:off x="2771800" y="1900808"/>
            <a:ext cx="2808312" cy="1916836"/>
          </a:xfrm>
          <a:prstGeom prst="rect">
            <a:avLst/>
          </a:prstGeom>
        </p:spPr>
      </p:pic>
      <p:pic>
        <p:nvPicPr>
          <p:cNvPr id="7" name="Picture 6" descr="IMG_7520.JPG"/>
          <p:cNvPicPr>
            <a:picLocks noChangeAspect="1"/>
          </p:cNvPicPr>
          <p:nvPr/>
        </p:nvPicPr>
        <p:blipFill>
          <a:blip r:embed="rId5" cstate="print"/>
          <a:stretch>
            <a:fillRect/>
          </a:stretch>
        </p:blipFill>
        <p:spPr>
          <a:xfrm>
            <a:off x="175126" y="4509120"/>
            <a:ext cx="2452658" cy="2075692"/>
          </a:xfrm>
          <a:prstGeom prst="rect">
            <a:avLst/>
          </a:prstGeom>
        </p:spPr>
      </p:pic>
      <p:pic>
        <p:nvPicPr>
          <p:cNvPr id="8" name="Picture 7" descr="744862ee-da03-4a38-899b-dea4d375c718.jpg"/>
          <p:cNvPicPr>
            <a:picLocks noChangeAspect="1"/>
          </p:cNvPicPr>
          <p:nvPr/>
        </p:nvPicPr>
        <p:blipFill>
          <a:blip r:embed="rId6" cstate="print"/>
          <a:stretch>
            <a:fillRect/>
          </a:stretch>
        </p:blipFill>
        <p:spPr>
          <a:xfrm>
            <a:off x="6195173" y="4509120"/>
            <a:ext cx="2880329" cy="2075692"/>
          </a:xfrm>
          <a:prstGeom prst="rect">
            <a:avLst/>
          </a:prstGeom>
        </p:spPr>
      </p:pic>
      <p:pic>
        <p:nvPicPr>
          <p:cNvPr id="2050" name="Picture 2" descr="http://www.helpsngo.in/wp-content/uploads/2018/02/HELPS-CL-1024x68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34598" y="4509120"/>
            <a:ext cx="3153761" cy="2160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Tm="3000">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38962"/>
          </a:xfrm>
        </p:spPr>
        <p:txBody>
          <a:bodyPr/>
          <a:lstStyle/>
          <a:p>
            <a:r>
              <a:rPr lang="en-IN" b="1" dirty="0" smtClean="0"/>
              <a:t>Volunteer Activity</a:t>
            </a:r>
            <a:endParaRPr lang="en-IN" b="1" dirty="0"/>
          </a:p>
        </p:txBody>
      </p:sp>
      <p:sp>
        <p:nvSpPr>
          <p:cNvPr id="3" name="Content Placeholder 2"/>
          <p:cNvSpPr>
            <a:spLocks noGrp="1"/>
          </p:cNvSpPr>
          <p:nvPr>
            <p:ph idx="1"/>
          </p:nvPr>
        </p:nvSpPr>
        <p:spPr/>
        <p:txBody>
          <a:bodyPr>
            <a:normAutofit lnSpcReduction="10000"/>
          </a:bodyPr>
          <a:lstStyle/>
          <a:p>
            <a:pPr lvl="0"/>
            <a:r>
              <a:rPr lang="en-US" dirty="0" smtClean="0"/>
              <a:t>Plantation and forestation.</a:t>
            </a:r>
            <a:endParaRPr lang="en-IN" dirty="0" smtClean="0"/>
          </a:p>
          <a:p>
            <a:pPr lvl="0"/>
            <a:r>
              <a:rPr lang="en-US" dirty="0" smtClean="0"/>
              <a:t>Educate students of school to protect environment.</a:t>
            </a:r>
            <a:endParaRPr lang="en-IN" dirty="0" smtClean="0"/>
          </a:p>
          <a:p>
            <a:pPr lvl="0"/>
            <a:r>
              <a:rPr lang="en-US" dirty="0" smtClean="0"/>
              <a:t>Promoting natural process for vegetation (ORGANIC FARMING).</a:t>
            </a:r>
            <a:endParaRPr lang="en-IN" dirty="0" smtClean="0"/>
          </a:p>
          <a:p>
            <a:pPr lvl="0"/>
            <a:r>
              <a:rPr lang="en-US" dirty="0" smtClean="0"/>
              <a:t>Seminars in colleges, separation of recyclable and non recyclable wastes.</a:t>
            </a:r>
            <a:endParaRPr lang="en-IN" dirty="0" smtClean="0"/>
          </a:p>
          <a:p>
            <a:pPr lvl="0"/>
            <a:r>
              <a:rPr lang="en-US" dirty="0" smtClean="0"/>
              <a:t>Promotion of public transport.</a:t>
            </a:r>
            <a:endParaRPr lang="en-IN" dirty="0" smtClean="0"/>
          </a:p>
          <a:p>
            <a:pPr lvl="0"/>
            <a:r>
              <a:rPr lang="en-US" dirty="0" smtClean="0"/>
              <a:t>Promote and train for bio gas in rural areas ( just to stop wood and coal as fuels).</a:t>
            </a:r>
          </a:p>
          <a:p>
            <a:pPr lvl="0"/>
            <a:r>
              <a:rPr lang="en-US" dirty="0" smtClean="0"/>
              <a:t>To aware the people towards environment. </a:t>
            </a:r>
          </a:p>
          <a:p>
            <a:pPr lvl="0"/>
            <a:endParaRPr lang="en-IN" dirty="0" smtClean="0"/>
          </a:p>
          <a:p>
            <a:pPr marL="514350" indent="-514350">
              <a:buNone/>
            </a:pPr>
            <a:endParaRPr lang="en-IN" dirty="0"/>
          </a:p>
        </p:txBody>
      </p:sp>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u="sng" dirty="0" smtClean="0"/>
              <a:t>WOMEN EMPOWERMENT</a:t>
            </a:r>
            <a:endParaRPr lang="en-IN" b="1" u="sng" dirty="0"/>
          </a:p>
        </p:txBody>
      </p:sp>
      <p:sp>
        <p:nvSpPr>
          <p:cNvPr id="3" name="Content Placeholder 2"/>
          <p:cNvSpPr>
            <a:spLocks noGrp="1"/>
          </p:cNvSpPr>
          <p:nvPr>
            <p:ph idx="1"/>
          </p:nvPr>
        </p:nvSpPr>
        <p:spPr/>
        <p:txBody>
          <a:bodyPr>
            <a:normAutofit lnSpcReduction="10000"/>
          </a:bodyPr>
          <a:lstStyle/>
          <a:p>
            <a:pPr algn="just">
              <a:buNone/>
            </a:pPr>
            <a:r>
              <a:rPr lang="en-GB" i="1" dirty="0"/>
              <a:t>‘</a:t>
            </a:r>
            <a:r>
              <a:rPr lang="en-GB" sz="2000" dirty="0"/>
              <a:t>UTKALIT” ek-</a:t>
            </a:r>
            <a:r>
              <a:rPr lang="en-GB" sz="2000" dirty="0" err="1"/>
              <a:t>nayi</a:t>
            </a:r>
            <a:r>
              <a:rPr lang="en-GB" sz="2000" dirty="0"/>
              <a:t>-</a:t>
            </a:r>
            <a:r>
              <a:rPr lang="en-GB" sz="2000" dirty="0" err="1"/>
              <a:t>pahal</a:t>
            </a:r>
            <a:r>
              <a:rPr lang="en-GB" sz="2000" dirty="0"/>
              <a:t> a project on women empowerment started by HELPS Welfare Society. An initiative to support those who often are forgotten in course of life. As we know at the age of 40 plus, muscle mass starts to deteriorate, one may more likely to put on weight, menopause  may (or may soon) start, and risk of chronic diseases like cancer, heart disease, and diabetes begins to increase. One of the best ways to stay healthy is by getting enough of the right vitamins and nutrients.</a:t>
            </a:r>
            <a:endParaRPr lang="en-IN" sz="2000" dirty="0" smtClean="0"/>
          </a:p>
          <a:p>
            <a:pPr marL="0" indent="0">
              <a:buNone/>
            </a:pPr>
            <a:r>
              <a:rPr lang="en-IN" sz="3200" b="1" dirty="0">
                <a:solidFill>
                  <a:schemeClr val="accent2">
                    <a:lumMod val="50000"/>
                  </a:schemeClr>
                </a:solidFill>
              </a:rPr>
              <a:t>How we can achieved</a:t>
            </a:r>
            <a:r>
              <a:rPr lang="en-IN" sz="3200" b="1" dirty="0" smtClean="0">
                <a:solidFill>
                  <a:schemeClr val="accent2">
                    <a:lumMod val="50000"/>
                  </a:schemeClr>
                </a:solidFill>
              </a:rPr>
              <a:t>?</a:t>
            </a:r>
          </a:p>
          <a:p>
            <a:pPr marL="0" indent="0">
              <a:buNone/>
            </a:pPr>
            <a:r>
              <a:rPr lang="en-IN" sz="2000" dirty="0" smtClean="0"/>
              <a:t>Under our </a:t>
            </a:r>
            <a:r>
              <a:rPr lang="en-IN" sz="2000" b="1" dirty="0" smtClean="0"/>
              <a:t>UTKALIT </a:t>
            </a:r>
            <a:r>
              <a:rPr lang="en-IN" sz="2000" dirty="0" smtClean="0"/>
              <a:t>project we organise a campaign of </a:t>
            </a:r>
            <a:r>
              <a:rPr lang="en-IN" sz="2000" b="1" dirty="0" smtClean="0"/>
              <a:t>PRAYAS- ek </a:t>
            </a:r>
            <a:r>
              <a:rPr lang="en-IN" sz="2000" b="1" dirty="0" err="1" smtClean="0"/>
              <a:t>kadam</a:t>
            </a:r>
            <a:r>
              <a:rPr lang="en-IN" sz="2000" b="1" dirty="0" smtClean="0"/>
              <a:t> </a:t>
            </a:r>
            <a:r>
              <a:rPr lang="en-IN" sz="2000" dirty="0" smtClean="0"/>
              <a:t>. Under which we aware underprivileged/slum area’s peoples about </a:t>
            </a:r>
            <a:r>
              <a:rPr lang="en-IN" sz="2000" b="1" dirty="0" smtClean="0"/>
              <a:t>Hygiene</a:t>
            </a:r>
            <a:r>
              <a:rPr lang="en-IN" sz="2000" dirty="0" smtClean="0"/>
              <a:t> during Mensuration cycle period’s, also we aware them the wrong effects of </a:t>
            </a:r>
            <a:r>
              <a:rPr lang="en-IN" sz="2000" b="1" dirty="0" err="1"/>
              <a:t>M</a:t>
            </a:r>
            <a:r>
              <a:rPr lang="en-IN" sz="2000" b="1" dirty="0" err="1" smtClean="0"/>
              <a:t>eniac</a:t>
            </a:r>
            <a:r>
              <a:rPr lang="en-IN" sz="2000" b="1" dirty="0" smtClean="0"/>
              <a:t> taboo </a:t>
            </a:r>
            <a:r>
              <a:rPr lang="en-IN" sz="2000" dirty="0" smtClean="0"/>
              <a:t>among themselves. We also provide </a:t>
            </a:r>
            <a:r>
              <a:rPr lang="en-IN" sz="2000" b="1" dirty="0" smtClean="0"/>
              <a:t>Sanitary pad’s </a:t>
            </a:r>
            <a:r>
              <a:rPr lang="en-IN" sz="2000" dirty="0" smtClean="0"/>
              <a:t>as an initiative for their good health.</a:t>
            </a:r>
            <a:endParaRPr lang="en-IN" sz="2000" b="1" dirty="0"/>
          </a:p>
        </p:txBody>
      </p:sp>
    </p:spTree>
    <p:extLst>
      <p:ext uri="{BB962C8B-B14F-4D97-AF65-F5344CB8AC3E}">
        <p14:creationId xmlns:p14="http://schemas.microsoft.com/office/powerpoint/2010/main" val="2678803426"/>
      </p:ext>
    </p:extLst>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smtClean="0"/>
              <a:t>HELPS WELCOME YOU ALL</a:t>
            </a:r>
            <a:endParaRPr lang="en-IN" b="1" dirty="0"/>
          </a:p>
        </p:txBody>
      </p:sp>
      <p:pic>
        <p:nvPicPr>
          <p:cNvPr id="4" name="Content Placeholder 3" descr="atmanjali-mudra-namaste-300x300.jpg"/>
          <p:cNvPicPr>
            <a:picLocks noGrp="1" noChangeAspect="1"/>
          </p:cNvPicPr>
          <p:nvPr>
            <p:ph idx="1"/>
          </p:nvPr>
        </p:nvPicPr>
        <p:blipFill>
          <a:blip r:embed="rId2" cstate="print"/>
          <a:stretch>
            <a:fillRect/>
          </a:stretch>
        </p:blipFill>
        <p:spPr>
          <a:xfrm>
            <a:off x="2214546" y="1857364"/>
            <a:ext cx="4572000" cy="3320260"/>
          </a:xfrm>
        </p:spPr>
      </p:pic>
      <p:sp>
        <p:nvSpPr>
          <p:cNvPr id="5" name="TextBox 4"/>
          <p:cNvSpPr txBox="1"/>
          <p:nvPr/>
        </p:nvSpPr>
        <p:spPr>
          <a:xfrm>
            <a:off x="0" y="5786454"/>
            <a:ext cx="9144000" cy="461665"/>
          </a:xfrm>
          <a:prstGeom prst="rect">
            <a:avLst/>
          </a:prstGeom>
          <a:noFill/>
        </p:spPr>
        <p:txBody>
          <a:bodyPr wrap="square" rtlCol="0">
            <a:spAutoFit/>
          </a:bodyPr>
          <a:lstStyle/>
          <a:p>
            <a:pPr algn="ctr"/>
            <a:r>
              <a:rPr lang="en-IN" sz="2400" b="1" dirty="0" smtClean="0">
                <a:solidFill>
                  <a:srgbClr val="FF0066"/>
                </a:solidFill>
              </a:rPr>
              <a:t>“WE ARE HERE TO HELP, WE ARE HELPS WELFARE SOCIETY”</a:t>
            </a:r>
            <a:endParaRPr lang="en-IN" sz="2400" b="1" dirty="0">
              <a:solidFill>
                <a:srgbClr val="FF0066"/>
              </a:solidFill>
            </a:endParaRPr>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3600" b="1" u="sng" dirty="0" smtClean="0"/>
              <a:t>PICTORIAL REPRESENTATION OF OUR “UTKALIT” PROJECT</a:t>
            </a:r>
            <a:endParaRPr lang="en-IN" sz="3600" b="1" u="sng"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868144" y="4581128"/>
            <a:ext cx="2933276" cy="2074693"/>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45" y="2090250"/>
            <a:ext cx="2967280" cy="224771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0706" y="2090250"/>
            <a:ext cx="2714556" cy="224771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70706" y="4581125"/>
            <a:ext cx="2714556" cy="2074695"/>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545" y="4581127"/>
            <a:ext cx="2967280" cy="2074693"/>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68144" y="2090250"/>
            <a:ext cx="2933275" cy="2323006"/>
          </a:xfrm>
          <a:prstGeom prst="rect">
            <a:avLst/>
          </a:prstGeom>
        </p:spPr>
      </p:pic>
    </p:spTree>
    <p:extLst>
      <p:ext uri="{BB962C8B-B14F-4D97-AF65-F5344CB8AC3E}">
        <p14:creationId xmlns:p14="http://schemas.microsoft.com/office/powerpoint/2010/main" val="1939034315"/>
      </p:ext>
    </p:extLst>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u="sng" dirty="0" smtClean="0"/>
              <a:t>VASTRA ANUDAN</a:t>
            </a:r>
            <a:endParaRPr lang="en-IN" b="1" u="sng" dirty="0"/>
          </a:p>
        </p:txBody>
      </p:sp>
      <p:pic>
        <p:nvPicPr>
          <p:cNvPr id="4" name="Content Placeholder 3" descr="IMG-20160619-WA0006.jpg"/>
          <p:cNvPicPr>
            <a:picLocks noGrp="1" noChangeAspect="1"/>
          </p:cNvPicPr>
          <p:nvPr>
            <p:ph idx="1"/>
          </p:nvPr>
        </p:nvPicPr>
        <p:blipFill>
          <a:blip r:embed="rId2" cstate="print"/>
          <a:srcRect l="9050" t="16931" r="16833"/>
          <a:stretch>
            <a:fillRect/>
          </a:stretch>
        </p:blipFill>
        <p:spPr>
          <a:xfrm>
            <a:off x="5643570" y="1928802"/>
            <a:ext cx="3500430" cy="1572206"/>
          </a:xfrm>
        </p:spPr>
      </p:pic>
      <p:sp>
        <p:nvSpPr>
          <p:cNvPr id="5" name="TextBox 4"/>
          <p:cNvSpPr txBox="1"/>
          <p:nvPr/>
        </p:nvSpPr>
        <p:spPr>
          <a:xfrm>
            <a:off x="285720" y="2500306"/>
            <a:ext cx="5143536" cy="830997"/>
          </a:xfrm>
          <a:prstGeom prst="rect">
            <a:avLst/>
          </a:prstGeom>
          <a:noFill/>
        </p:spPr>
        <p:txBody>
          <a:bodyPr wrap="square" rtlCol="0">
            <a:spAutoFit/>
          </a:bodyPr>
          <a:lstStyle/>
          <a:p>
            <a:pPr algn="just">
              <a:buFont typeface="Wingdings" pitchFamily="2" charset="2"/>
              <a:buChar char="v"/>
            </a:pPr>
            <a:r>
              <a:rPr lang="en-IN" sz="2400" dirty="0" smtClean="0"/>
              <a:t>We had distributed clothes to poor and deprived people.</a:t>
            </a:r>
            <a:endParaRPr lang="en-IN" sz="2400" dirty="0"/>
          </a:p>
        </p:txBody>
      </p:sp>
      <p:sp>
        <p:nvSpPr>
          <p:cNvPr id="6" name="TextBox 5"/>
          <p:cNvSpPr txBox="1"/>
          <p:nvPr/>
        </p:nvSpPr>
        <p:spPr>
          <a:xfrm>
            <a:off x="357158" y="4214818"/>
            <a:ext cx="6286544" cy="892552"/>
          </a:xfrm>
          <a:prstGeom prst="rect">
            <a:avLst/>
          </a:prstGeom>
          <a:noFill/>
        </p:spPr>
        <p:txBody>
          <a:bodyPr wrap="square" rtlCol="0">
            <a:spAutoFit/>
          </a:bodyPr>
          <a:lstStyle/>
          <a:p>
            <a:pPr>
              <a:buFont typeface="Wingdings" pitchFamily="2" charset="2"/>
              <a:buChar char="v"/>
            </a:pPr>
            <a:r>
              <a:rPr lang="en-IN" sz="2400" dirty="0" smtClean="0"/>
              <a:t>Visited orphanages and got their problem like educational needs</a:t>
            </a:r>
            <a:r>
              <a:rPr lang="en-IN" sz="2800" dirty="0" smtClean="0"/>
              <a:t>.</a:t>
            </a:r>
            <a:endParaRPr lang="en-IN" sz="2800" dirty="0"/>
          </a:p>
        </p:txBody>
      </p:sp>
      <p:pic>
        <p:nvPicPr>
          <p:cNvPr id="7" name="Picture 6" descr="13935116_317792798610964_8371395168792133126_n.jpg"/>
          <p:cNvPicPr>
            <a:picLocks noChangeAspect="1"/>
          </p:cNvPicPr>
          <p:nvPr/>
        </p:nvPicPr>
        <p:blipFill>
          <a:blip r:embed="rId3" cstate="print"/>
          <a:srcRect t="18750"/>
          <a:stretch>
            <a:fillRect/>
          </a:stretch>
        </p:blipFill>
        <p:spPr>
          <a:xfrm>
            <a:off x="6146940" y="3721840"/>
            <a:ext cx="2997060" cy="1621134"/>
          </a:xfrm>
          <a:prstGeom prst="rect">
            <a:avLst/>
          </a:prstGeom>
        </p:spPr>
      </p:pic>
      <p:sp>
        <p:nvSpPr>
          <p:cNvPr id="8" name="TextBox 7"/>
          <p:cNvSpPr txBox="1"/>
          <p:nvPr/>
        </p:nvSpPr>
        <p:spPr>
          <a:xfrm>
            <a:off x="280004" y="5206055"/>
            <a:ext cx="6215106" cy="1569660"/>
          </a:xfrm>
          <a:prstGeom prst="rect">
            <a:avLst/>
          </a:prstGeom>
          <a:noFill/>
        </p:spPr>
        <p:txBody>
          <a:bodyPr wrap="square" rtlCol="0">
            <a:spAutoFit/>
          </a:bodyPr>
          <a:lstStyle/>
          <a:p>
            <a:pPr>
              <a:buFont typeface="Wingdings" pitchFamily="2" charset="2"/>
              <a:buChar char="v"/>
            </a:pPr>
            <a:r>
              <a:rPr lang="en-IN" sz="2000" dirty="0" smtClean="0"/>
              <a:t>.</a:t>
            </a:r>
            <a:r>
              <a:rPr lang="en-GB" sz="2000" i="1" dirty="0"/>
              <a:t> </a:t>
            </a:r>
            <a:r>
              <a:rPr lang="en-GB" sz="2400" i="1" dirty="0"/>
              <a:t>Thanks to Child protection officer </a:t>
            </a:r>
            <a:r>
              <a:rPr lang="en-GB" sz="2400" i="1" dirty="0" err="1"/>
              <a:t>Shukhveer</a:t>
            </a:r>
            <a:r>
              <a:rPr lang="en-GB" sz="2400" i="1" dirty="0"/>
              <a:t> Kaur </a:t>
            </a:r>
            <a:r>
              <a:rPr lang="en-GB" sz="2400" i="1" dirty="0" err="1"/>
              <a:t>Siddhu</a:t>
            </a:r>
            <a:r>
              <a:rPr lang="en-GB" sz="2400" i="1" dirty="0"/>
              <a:t>, </a:t>
            </a:r>
            <a:r>
              <a:rPr lang="en-GB" sz="2400" i="1" dirty="0">
                <a:solidFill>
                  <a:schemeClr val="tx1">
                    <a:lumMod val="85000"/>
                    <a:lumOff val="15000"/>
                  </a:schemeClr>
                </a:solidFill>
                <a:hlinkClick r:id="rId4"/>
              </a:rPr>
              <a:t> </a:t>
            </a:r>
            <a:r>
              <a:rPr lang="en-GB" sz="2400" i="1" dirty="0" err="1">
                <a:solidFill>
                  <a:schemeClr val="tx1">
                    <a:lumMod val="85000"/>
                    <a:lumOff val="15000"/>
                  </a:schemeClr>
                </a:solidFill>
                <a:hlinkClick r:id="rId4"/>
              </a:rPr>
              <a:t>Bachpan</a:t>
            </a:r>
            <a:r>
              <a:rPr lang="en-GB" sz="2400" i="1" dirty="0">
                <a:solidFill>
                  <a:schemeClr val="tx1">
                    <a:lumMod val="85000"/>
                    <a:lumOff val="15000"/>
                  </a:schemeClr>
                </a:solidFill>
                <a:hlinkClick r:id="rId4"/>
              </a:rPr>
              <a:t> </a:t>
            </a:r>
            <a:r>
              <a:rPr lang="en-GB" sz="2400" i="1" dirty="0" err="1">
                <a:solidFill>
                  <a:schemeClr val="tx1">
                    <a:lumMod val="85000"/>
                    <a:lumOff val="15000"/>
                  </a:schemeClr>
                </a:solidFill>
                <a:hlinkClick r:id="rId4"/>
              </a:rPr>
              <a:t>Bachao</a:t>
            </a:r>
            <a:r>
              <a:rPr lang="en-GB" sz="2400" i="1" dirty="0">
                <a:solidFill>
                  <a:schemeClr val="tx1">
                    <a:lumMod val="85000"/>
                    <a:lumOff val="15000"/>
                  </a:schemeClr>
                </a:solidFill>
                <a:hlinkClick r:id="rId4"/>
              </a:rPr>
              <a:t> </a:t>
            </a:r>
            <a:r>
              <a:rPr lang="en-GB" sz="2400" i="1" dirty="0" err="1" smtClean="0">
                <a:hlinkClick r:id="rId4"/>
              </a:rPr>
              <a:t>Andolan</a:t>
            </a:r>
            <a:r>
              <a:rPr lang="en-GB" sz="2400" i="1" dirty="0"/>
              <a:t> Punjab coordinator </a:t>
            </a:r>
            <a:r>
              <a:rPr lang="en-GB" sz="2400" i="1" dirty="0">
                <a:solidFill>
                  <a:schemeClr val="tx1">
                    <a:lumMod val="95000"/>
                    <a:lumOff val="5000"/>
                  </a:schemeClr>
                </a:solidFill>
                <a:hlinkClick r:id="rId5"/>
              </a:rPr>
              <a:t>Dinesh </a:t>
            </a:r>
            <a:r>
              <a:rPr lang="en-GB" sz="2400" i="1" dirty="0" smtClean="0">
                <a:solidFill>
                  <a:schemeClr val="tx1">
                    <a:lumMod val="95000"/>
                    <a:lumOff val="5000"/>
                  </a:schemeClr>
                </a:solidFill>
                <a:hlinkClick r:id="rId5"/>
              </a:rPr>
              <a:t>Kumar</a:t>
            </a:r>
            <a:r>
              <a:rPr lang="en-GB" sz="2400" i="1" dirty="0" smtClean="0">
                <a:solidFill>
                  <a:schemeClr val="tx1">
                    <a:lumMod val="95000"/>
                    <a:lumOff val="5000"/>
                  </a:schemeClr>
                </a:solidFill>
              </a:rPr>
              <a:t> and </a:t>
            </a:r>
            <a:r>
              <a:rPr lang="en-GB" sz="2400" i="1" dirty="0"/>
              <a:t>all other respected </a:t>
            </a:r>
            <a:r>
              <a:rPr lang="en-GB" sz="2400" i="1" dirty="0" smtClean="0"/>
              <a:t>persons.</a:t>
            </a:r>
            <a:endParaRPr lang="en-IN" sz="2400" dirty="0"/>
          </a:p>
        </p:txBody>
      </p:sp>
      <p:pic>
        <p:nvPicPr>
          <p:cNvPr id="1026" name="Picture 2" descr="http://www.helpsngo.in/wp-content/uploads/2018/02/HELPS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46940" y="5375760"/>
            <a:ext cx="2997060" cy="1482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OUR AWARENESS POSTER</a:t>
            </a:r>
            <a:endParaRPr lang="en-IN" dirty="0"/>
          </a:p>
        </p:txBody>
      </p:sp>
      <p:pic>
        <p:nvPicPr>
          <p:cNvPr id="4" name="Content Placeholder 3" descr="POSTER.jpg"/>
          <p:cNvPicPr>
            <a:picLocks noGrp="1" noChangeAspect="1"/>
          </p:cNvPicPr>
          <p:nvPr>
            <p:ph idx="1"/>
          </p:nvPr>
        </p:nvPicPr>
        <p:blipFill>
          <a:blip r:embed="rId2" cstate="print"/>
          <a:stretch>
            <a:fillRect/>
          </a:stretch>
        </p:blipFill>
        <p:spPr>
          <a:xfrm>
            <a:off x="500034" y="1785926"/>
            <a:ext cx="3714775" cy="4637109"/>
          </a:xfrm>
        </p:spPr>
      </p:pic>
      <p:pic>
        <p:nvPicPr>
          <p:cNvPr id="5" name="Picture 4" descr="POSTER 2.jpg"/>
          <p:cNvPicPr>
            <a:picLocks noChangeAspect="1"/>
          </p:cNvPicPr>
          <p:nvPr/>
        </p:nvPicPr>
        <p:blipFill>
          <a:blip r:embed="rId3" cstate="print"/>
          <a:stretch>
            <a:fillRect/>
          </a:stretch>
        </p:blipFill>
        <p:spPr>
          <a:xfrm>
            <a:off x="4929190" y="1857364"/>
            <a:ext cx="3639274" cy="4643446"/>
          </a:xfrm>
          <a:prstGeom prst="rect">
            <a:avLst/>
          </a:prstGeom>
        </p:spPr>
      </p:pic>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785794"/>
            <a:ext cx="8858312" cy="785818"/>
          </a:xfrm>
        </p:spPr>
        <p:txBody>
          <a:bodyPr>
            <a:normAutofit/>
          </a:bodyPr>
          <a:lstStyle/>
          <a:p>
            <a:pPr algn="ctr"/>
            <a:r>
              <a:rPr lang="en-IN" sz="4400" b="1" dirty="0" smtClean="0"/>
              <a:t>WHERE WE ARE ABLE TO DO WORK</a:t>
            </a:r>
            <a:endParaRPr lang="en-IN" sz="4400" b="1" dirty="0"/>
          </a:p>
        </p:txBody>
      </p:sp>
      <p:sp>
        <p:nvSpPr>
          <p:cNvPr id="3" name="Content Placeholder 2"/>
          <p:cNvSpPr>
            <a:spLocks noGrp="1"/>
          </p:cNvSpPr>
          <p:nvPr>
            <p:ph idx="1"/>
          </p:nvPr>
        </p:nvSpPr>
        <p:spPr>
          <a:xfrm>
            <a:off x="285720" y="1714488"/>
            <a:ext cx="8643998" cy="5357850"/>
          </a:xfrm>
        </p:spPr>
        <p:txBody>
          <a:bodyPr>
            <a:normAutofit fontScale="55000" lnSpcReduction="20000"/>
          </a:bodyPr>
          <a:lstStyle/>
          <a:p>
            <a:r>
              <a:rPr lang="en-IN" b="1" dirty="0" smtClean="0"/>
              <a:t>Basic aims and objectives shall be:</a:t>
            </a:r>
            <a:endParaRPr lang="en-IN" dirty="0" smtClean="0"/>
          </a:p>
          <a:p>
            <a:pPr lvl="0"/>
            <a:r>
              <a:rPr lang="en-US" dirty="0" smtClean="0"/>
              <a:t>Work for the welfare of common people through Health, Education, Liberty &amp; Peace.</a:t>
            </a:r>
            <a:endParaRPr lang="en-IN" dirty="0" smtClean="0"/>
          </a:p>
          <a:p>
            <a:pPr>
              <a:buNone/>
            </a:pPr>
            <a:r>
              <a:rPr lang="en-US" dirty="0" smtClean="0"/>
              <a:t>      (To identify and work alongside the economically and socially deprived, the physically and mentally challenged - starting with children, so that they become educated, skilled and aware.</a:t>
            </a:r>
            <a:endParaRPr lang="en-IN" dirty="0" smtClean="0"/>
          </a:p>
          <a:p>
            <a:pPr>
              <a:buNone/>
            </a:pPr>
            <a:r>
              <a:rPr lang="en-US" dirty="0" smtClean="0"/>
              <a:t>       Enable them to be self-reliant and enjoy a healthy, dignified and sustainable quality of life).                                                                                                                                                           </a:t>
            </a:r>
            <a:endParaRPr lang="en-IN" dirty="0" smtClean="0"/>
          </a:p>
          <a:p>
            <a:pPr>
              <a:buNone/>
            </a:pPr>
            <a:r>
              <a:rPr lang="en-US" dirty="0" smtClean="0"/>
              <a:t>	</a:t>
            </a:r>
            <a:endParaRPr lang="en-IN" dirty="0" smtClean="0"/>
          </a:p>
          <a:p>
            <a:pPr lvl="0"/>
            <a:r>
              <a:rPr lang="en-US" dirty="0" smtClean="0"/>
              <a:t>Create awareness amongst citizens for their rights and privileges.</a:t>
            </a:r>
            <a:endParaRPr lang="en-IN" dirty="0" smtClean="0"/>
          </a:p>
          <a:p>
            <a:pPr>
              <a:buNone/>
            </a:pPr>
            <a:r>
              <a:rPr lang="en-US" dirty="0" smtClean="0"/>
              <a:t> </a:t>
            </a:r>
            <a:endParaRPr lang="en-IN" dirty="0" smtClean="0"/>
          </a:p>
          <a:p>
            <a:pPr lvl="0"/>
            <a:r>
              <a:rPr lang="en-US" dirty="0" smtClean="0"/>
              <a:t>Help people to fight against social evils like corruption, Dowry, Ill-treatment of citizens by government departments/officials.</a:t>
            </a:r>
            <a:endParaRPr lang="en-IN" dirty="0" smtClean="0"/>
          </a:p>
          <a:p>
            <a:pPr>
              <a:buNone/>
            </a:pPr>
            <a:r>
              <a:rPr lang="en-US" dirty="0" smtClean="0"/>
              <a:t> </a:t>
            </a:r>
            <a:endParaRPr lang="en-IN" dirty="0" smtClean="0"/>
          </a:p>
          <a:p>
            <a:pPr lvl="0"/>
            <a:r>
              <a:rPr lang="en-US" dirty="0" smtClean="0"/>
              <a:t>Protection of environment and promote safe practices for preservation of eco-balance.</a:t>
            </a:r>
            <a:endParaRPr lang="en-IN" dirty="0" smtClean="0"/>
          </a:p>
          <a:p>
            <a:endParaRPr lang="en-IN" dirty="0" smtClean="0"/>
          </a:p>
          <a:p>
            <a:pPr lvl="0"/>
            <a:r>
              <a:rPr lang="en-US" dirty="0" smtClean="0"/>
              <a:t>Fight against all sources of pollution like air, water, noise etc.</a:t>
            </a:r>
            <a:endParaRPr lang="en-IN" dirty="0" smtClean="0"/>
          </a:p>
          <a:p>
            <a:pPr>
              <a:buNone/>
            </a:pPr>
            <a:r>
              <a:rPr lang="en-US" dirty="0" smtClean="0"/>
              <a:t> </a:t>
            </a:r>
            <a:endParaRPr lang="en-IN" dirty="0" smtClean="0"/>
          </a:p>
          <a:p>
            <a:pPr lvl="0"/>
            <a:r>
              <a:rPr lang="en-US" dirty="0" smtClean="0"/>
              <a:t>Help elderly people and senior citizens in health care, protection and legal rights. </a:t>
            </a:r>
            <a:endParaRPr lang="en-IN" dirty="0" smtClean="0"/>
          </a:p>
          <a:p>
            <a:pPr>
              <a:buNone/>
            </a:pPr>
            <a:r>
              <a:rPr lang="en-US" dirty="0" smtClean="0"/>
              <a:t> </a:t>
            </a:r>
            <a:endParaRPr lang="en-IN" dirty="0" smtClean="0"/>
          </a:p>
          <a:p>
            <a:pPr lvl="0"/>
            <a:r>
              <a:rPr lang="en-US" dirty="0" smtClean="0"/>
              <a:t>Educate people on rights  about education, freedom and privileges granted under constitution.</a:t>
            </a:r>
            <a:endParaRPr lang="en-IN" dirty="0" smtClean="0"/>
          </a:p>
          <a:p>
            <a:endParaRPr lang="en-IN" dirty="0" smtClean="0"/>
          </a:p>
          <a:p>
            <a:pPr lvl="0"/>
            <a:r>
              <a:rPr lang="en-US" dirty="0" smtClean="0"/>
              <a:t>Gather information under RTI act for eradication of corruption.</a:t>
            </a:r>
            <a:endParaRPr lang="en-IN" dirty="0" smtClean="0"/>
          </a:p>
          <a:p>
            <a:endParaRPr lang="en-IN" dirty="0" smtClean="0"/>
          </a:p>
          <a:p>
            <a:pPr lvl="0"/>
            <a:r>
              <a:rPr lang="en-US" dirty="0" smtClean="0"/>
              <a:t>To expose malpractices adopted by educational institutions, Hospitals, Travel agents to safe guard interest of parents and general public.</a:t>
            </a:r>
            <a:endParaRPr lang="en-IN" dirty="0" smtClean="0"/>
          </a:p>
          <a:p>
            <a:endParaRPr lang="en-IN" dirty="0"/>
          </a:p>
        </p:txBody>
      </p:sp>
    </p:spTree>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85794"/>
            <a:ext cx="9144000" cy="4572032"/>
          </a:xfrm>
        </p:spPr>
        <p:txBody>
          <a:bodyPr>
            <a:normAutofit/>
          </a:bodyPr>
          <a:lstStyle/>
          <a:p>
            <a:pPr algn="ctr">
              <a:buNone/>
            </a:pPr>
            <a:r>
              <a:rPr lang="en-IN" sz="4400" b="1" dirty="0" smtClean="0">
                <a:solidFill>
                  <a:srgbClr val="FFC000"/>
                </a:solidFill>
              </a:rPr>
              <a:t>There are many projects we want to launch. </a:t>
            </a:r>
            <a:endParaRPr lang="en-IN" sz="4000" dirty="0" smtClean="0"/>
          </a:p>
          <a:p>
            <a:pPr algn="ctr">
              <a:buNone/>
            </a:pPr>
            <a:r>
              <a:rPr lang="en-IN" sz="4000" dirty="0" smtClean="0"/>
              <a:t> </a:t>
            </a:r>
            <a:r>
              <a:rPr lang="en-IN" sz="4000" dirty="0" smtClean="0">
                <a:solidFill>
                  <a:srgbClr val="0070C0"/>
                </a:solidFill>
              </a:rPr>
              <a:t>To work on such projects we need your support.</a:t>
            </a:r>
          </a:p>
          <a:p>
            <a:pPr algn="ctr">
              <a:buNone/>
            </a:pPr>
            <a:r>
              <a:rPr lang="en-IN" sz="4000" dirty="0" smtClean="0">
                <a:solidFill>
                  <a:srgbClr val="FF3399"/>
                </a:solidFill>
              </a:rPr>
              <a:t>Listen to the voices,</a:t>
            </a:r>
          </a:p>
          <a:p>
            <a:pPr algn="ctr">
              <a:buNone/>
            </a:pPr>
            <a:r>
              <a:rPr lang="en-IN" sz="4000" dirty="0" smtClean="0">
                <a:solidFill>
                  <a:srgbClr val="FF3399"/>
                </a:solidFill>
              </a:rPr>
              <a:t>Be a HELPING Hand to such hands</a:t>
            </a:r>
            <a:endParaRPr lang="en-IN" sz="4000" dirty="0">
              <a:solidFill>
                <a:srgbClr val="FF3399"/>
              </a:solidFill>
            </a:endParaRPr>
          </a:p>
        </p:txBody>
      </p:sp>
      <p:pic>
        <p:nvPicPr>
          <p:cNvPr id="4" name="Picture 3" descr="download (1).jpg"/>
          <p:cNvPicPr>
            <a:picLocks noChangeAspect="1"/>
          </p:cNvPicPr>
          <p:nvPr/>
        </p:nvPicPr>
        <p:blipFill>
          <a:blip r:embed="rId2" cstate="print"/>
          <a:srcRect r="1336" b="10937"/>
          <a:stretch>
            <a:fillRect/>
          </a:stretch>
        </p:blipFill>
        <p:spPr>
          <a:xfrm>
            <a:off x="2643174" y="4929198"/>
            <a:ext cx="4071966" cy="1928802"/>
          </a:xfrm>
          <a:prstGeom prst="rect">
            <a:avLst/>
          </a:prstGeom>
        </p:spPr>
      </p:pic>
    </p:spTree>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2984"/>
            <a:ext cx="9144000" cy="5181616"/>
          </a:xfrm>
        </p:spPr>
        <p:txBody>
          <a:bodyPr/>
          <a:lstStyle/>
          <a:p>
            <a:pPr algn="ctr">
              <a:buNone/>
            </a:pPr>
            <a:r>
              <a:rPr lang="en-IN" b="1" dirty="0" smtClean="0">
                <a:solidFill>
                  <a:schemeClr val="bg2">
                    <a:lumMod val="25000"/>
                  </a:schemeClr>
                </a:solidFill>
              </a:rPr>
              <a:t>* If you decide to join  HELPS in building economically stronger communities in India, it would help you reach out to millions of poor people.</a:t>
            </a:r>
          </a:p>
          <a:p>
            <a:pPr algn="ctr">
              <a:buNone/>
            </a:pPr>
            <a:endParaRPr lang="en-IN" b="1" dirty="0" smtClean="0">
              <a:solidFill>
                <a:schemeClr val="bg2">
                  <a:lumMod val="25000"/>
                </a:schemeClr>
              </a:solidFill>
            </a:endParaRPr>
          </a:p>
          <a:p>
            <a:pPr algn="ctr">
              <a:buNone/>
            </a:pPr>
            <a:r>
              <a:rPr lang="en-IN" b="1" dirty="0" smtClean="0">
                <a:solidFill>
                  <a:srgbClr val="FFC000"/>
                </a:solidFill>
              </a:rPr>
              <a:t>We seek a world of hope,</a:t>
            </a:r>
          </a:p>
          <a:p>
            <a:pPr algn="ctr">
              <a:buNone/>
            </a:pPr>
            <a:r>
              <a:rPr lang="en-IN" b="1" dirty="0" smtClean="0">
                <a:solidFill>
                  <a:srgbClr val="00B050"/>
                </a:solidFill>
              </a:rPr>
              <a:t># </a:t>
            </a:r>
            <a:r>
              <a:rPr lang="en-IN" b="1" dirty="0" smtClean="0">
                <a:solidFill>
                  <a:srgbClr val="00B050"/>
                </a:solidFill>
                <a:latin typeface="Arial Black" pitchFamily="34" charset="0"/>
              </a:rPr>
              <a:t>100</a:t>
            </a:r>
            <a:r>
              <a:rPr lang="en-IN" b="1" dirty="0" smtClean="0">
                <a:solidFill>
                  <a:srgbClr val="00B050"/>
                </a:solidFill>
              </a:rPr>
              <a:t>% Literacy rate</a:t>
            </a:r>
          </a:p>
          <a:p>
            <a:pPr algn="ctr">
              <a:buNone/>
            </a:pPr>
            <a:r>
              <a:rPr lang="en-IN" b="1" dirty="0" smtClean="0">
                <a:solidFill>
                  <a:srgbClr val="00B050"/>
                </a:solidFill>
              </a:rPr>
              <a:t># Health  security </a:t>
            </a:r>
          </a:p>
          <a:p>
            <a:pPr algn="ctr">
              <a:buNone/>
            </a:pPr>
            <a:r>
              <a:rPr lang="en-IN" b="1" dirty="0" smtClean="0">
                <a:solidFill>
                  <a:srgbClr val="00B050"/>
                </a:solidFill>
              </a:rPr>
              <a:t># Green INDIA</a:t>
            </a:r>
          </a:p>
          <a:p>
            <a:pPr algn="ctr">
              <a:buNone/>
            </a:pPr>
            <a:endParaRPr lang="en-IN" sz="3600" b="1" i="1" dirty="0" smtClean="0">
              <a:latin typeface="Arial" pitchFamily="34" charset="0"/>
              <a:cs typeface="Arial" pitchFamily="34" charset="0"/>
            </a:endParaRPr>
          </a:p>
          <a:p>
            <a:pPr>
              <a:buNone/>
            </a:pPr>
            <a:endParaRPr lang="en-IN" dirty="0"/>
          </a:p>
        </p:txBody>
      </p:sp>
    </p:spTree>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70"/>
            <a:ext cx="8401080" cy="5395930"/>
          </a:xfrm>
        </p:spPr>
        <p:txBody>
          <a:bodyPr>
            <a:normAutofit fontScale="92500" lnSpcReduction="10000"/>
          </a:bodyPr>
          <a:lstStyle/>
          <a:p>
            <a:pPr algn="ctr">
              <a:buNone/>
            </a:pPr>
            <a:r>
              <a:rPr lang="en-IN" sz="4800" b="1" dirty="0" smtClean="0">
                <a:solidFill>
                  <a:schemeClr val="accent3">
                    <a:lumMod val="50000"/>
                  </a:schemeClr>
                </a:solidFill>
              </a:rPr>
              <a:t>Student Internship</a:t>
            </a:r>
          </a:p>
          <a:p>
            <a:pPr algn="ctr">
              <a:buFont typeface="Wingdings" pitchFamily="2" charset="2"/>
              <a:buChar char="Ø"/>
            </a:pPr>
            <a:r>
              <a:rPr lang="en-IN" sz="3600" dirty="0" smtClean="0"/>
              <a:t>Students from various universities/ colleges/ institutes/ schools do their social internship with HELPS.</a:t>
            </a:r>
          </a:p>
          <a:p>
            <a:pPr algn="ctr">
              <a:buFont typeface="Wingdings" pitchFamily="2" charset="2"/>
              <a:buChar char="Ø"/>
            </a:pPr>
            <a:endParaRPr lang="en-IN" sz="3600" dirty="0" smtClean="0"/>
          </a:p>
          <a:p>
            <a:pPr algn="ctr">
              <a:buFont typeface="Wingdings" pitchFamily="2" charset="2"/>
              <a:buChar char="Ø"/>
            </a:pPr>
            <a:r>
              <a:rPr lang="en-IN" sz="3600" dirty="0" smtClean="0"/>
              <a:t>HELPS team is giving awareness, like protection of environment to students in Schools, Colleges and Institutions throughout India. Campaigns in Mass Media are taken up with all enthusiasm.</a:t>
            </a:r>
          </a:p>
          <a:p>
            <a:pPr algn="ctr">
              <a:buFont typeface="Wingdings" pitchFamily="2" charset="2"/>
              <a:buChar char="Ø"/>
            </a:pPr>
            <a:endParaRPr lang="en-IN" sz="3600" dirty="0" smtClean="0"/>
          </a:p>
          <a:p>
            <a:pPr algn="ctr">
              <a:buNone/>
            </a:pPr>
            <a:endParaRPr lang="en-IN" sz="7200" b="1" dirty="0" smtClean="0">
              <a:solidFill>
                <a:schemeClr val="accent5">
                  <a:lumMod val="50000"/>
                </a:schemeClr>
              </a:solidFill>
              <a:latin typeface="Monotype Corsiva" pitchFamily="66" charset="0"/>
            </a:endParaRPr>
          </a:p>
          <a:p>
            <a:pPr algn="ctr">
              <a:buNone/>
            </a:pPr>
            <a:endParaRPr lang="en-IN" sz="7200" b="1" dirty="0">
              <a:solidFill>
                <a:schemeClr val="accent5">
                  <a:lumMod val="50000"/>
                </a:schemeClr>
              </a:solidFill>
              <a:latin typeface="Monotype Corsiva" pitchFamily="66" charset="0"/>
              <a:cs typeface="Mongolian Baiti" pitchFamily="66" charset="0"/>
            </a:endParaRPr>
          </a:p>
        </p:txBody>
      </p:sp>
    </p:spTree>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 (2).jpg"/>
          <p:cNvPicPr>
            <a:picLocks noGrp="1" noChangeAspect="1"/>
          </p:cNvPicPr>
          <p:nvPr>
            <p:ph idx="1"/>
          </p:nvPr>
        </p:nvPicPr>
        <p:blipFill>
          <a:blip r:embed="rId2" cstate="print"/>
          <a:stretch>
            <a:fillRect/>
          </a:stretch>
        </p:blipFill>
        <p:spPr>
          <a:xfrm>
            <a:off x="2285984" y="1857364"/>
            <a:ext cx="4233883" cy="3171325"/>
          </a:xfrm>
        </p:spPr>
      </p:pic>
      <p:sp>
        <p:nvSpPr>
          <p:cNvPr id="5" name="TextBox 4"/>
          <p:cNvSpPr txBox="1"/>
          <p:nvPr/>
        </p:nvSpPr>
        <p:spPr>
          <a:xfrm>
            <a:off x="214282" y="785794"/>
            <a:ext cx="8929718" cy="584775"/>
          </a:xfrm>
          <a:prstGeom prst="rect">
            <a:avLst/>
          </a:prstGeom>
          <a:noFill/>
        </p:spPr>
        <p:txBody>
          <a:bodyPr wrap="square" rtlCol="0">
            <a:spAutoFit/>
          </a:bodyPr>
          <a:lstStyle/>
          <a:p>
            <a:pPr algn="ctr"/>
            <a:r>
              <a:rPr lang="en-IN" sz="3200" dirty="0" smtClean="0"/>
              <a:t>LET’S COME TOGHETER TO HELP THE NEEDY </a:t>
            </a:r>
            <a:endParaRPr lang="en-IN" sz="3200" dirty="0"/>
          </a:p>
        </p:txBody>
      </p:sp>
      <p:sp>
        <p:nvSpPr>
          <p:cNvPr id="7" name="TextBox 6"/>
          <p:cNvSpPr txBox="1"/>
          <p:nvPr/>
        </p:nvSpPr>
        <p:spPr>
          <a:xfrm>
            <a:off x="0" y="5572140"/>
            <a:ext cx="9083082" cy="1015663"/>
          </a:xfrm>
          <a:prstGeom prst="rect">
            <a:avLst/>
          </a:prstGeom>
          <a:noFill/>
        </p:spPr>
        <p:txBody>
          <a:bodyPr wrap="square" rtlCol="0">
            <a:spAutoFit/>
          </a:bodyPr>
          <a:lstStyle/>
          <a:p>
            <a:pPr algn="ctr"/>
            <a:r>
              <a:rPr lang="en-IN" sz="2000" b="1" dirty="0" smtClean="0">
                <a:solidFill>
                  <a:srgbClr val="FF0066"/>
                </a:solidFill>
              </a:rPr>
              <a:t>“Do all the good you can, By all the mean you can, In all the ways you can;</a:t>
            </a:r>
          </a:p>
          <a:p>
            <a:pPr algn="ctr"/>
            <a:r>
              <a:rPr lang="en-IN" sz="2000" b="1" dirty="0" smtClean="0">
                <a:solidFill>
                  <a:srgbClr val="FF0066"/>
                </a:solidFill>
              </a:rPr>
              <a:t>In all the place you can, In all the times you can, To all the people you can;</a:t>
            </a:r>
          </a:p>
          <a:p>
            <a:pPr algn="ctr"/>
            <a:r>
              <a:rPr lang="en-IN" sz="2000" b="1" dirty="0" smtClean="0">
                <a:solidFill>
                  <a:srgbClr val="FF0066"/>
                </a:solidFill>
              </a:rPr>
              <a:t>As long as ever you can”</a:t>
            </a:r>
            <a:endParaRPr lang="en-IN" sz="2000" b="1" dirty="0">
              <a:solidFill>
                <a:srgbClr val="FF0066"/>
              </a:solidFill>
            </a:endParaRPr>
          </a:p>
        </p:txBody>
      </p:sp>
    </p:spTree>
    <p:extLst>
      <p:ext uri="{BB962C8B-B14F-4D97-AF65-F5344CB8AC3E}">
        <p14:creationId xmlns:p14="http://schemas.microsoft.com/office/powerpoint/2010/main" val="2434209725"/>
      </p:ext>
    </p:extLst>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6143644"/>
          </a:xfrm>
        </p:spPr>
        <p:txBody>
          <a:bodyPr>
            <a:normAutofit/>
          </a:bodyPr>
          <a:lstStyle/>
          <a:p>
            <a:pPr algn="ctr">
              <a:buNone/>
            </a:pPr>
            <a:endParaRPr lang="en-IN" sz="6600" b="1" dirty="0" smtClean="0"/>
          </a:p>
          <a:p>
            <a:pPr algn="ctr">
              <a:buNone/>
            </a:pPr>
            <a:r>
              <a:rPr lang="en-IN" sz="7200" i="1" dirty="0" smtClean="0">
                <a:solidFill>
                  <a:srgbClr val="3006CA"/>
                </a:solidFill>
              </a:rPr>
              <a:t>THANK</a:t>
            </a:r>
            <a:r>
              <a:rPr lang="en-IN" sz="7200" i="1" dirty="0" smtClean="0">
                <a:solidFill>
                  <a:srgbClr val="7030A0"/>
                </a:solidFill>
              </a:rPr>
              <a:t> </a:t>
            </a:r>
            <a:r>
              <a:rPr lang="en-IN" sz="7200" i="1" dirty="0" smtClean="0">
                <a:solidFill>
                  <a:srgbClr val="3006CA"/>
                </a:solidFill>
              </a:rPr>
              <a:t>YOU</a:t>
            </a:r>
          </a:p>
          <a:p>
            <a:pPr algn="ctr">
              <a:buNone/>
            </a:pPr>
            <a:endParaRPr lang="en-IN" sz="6600" b="1" dirty="0" smtClean="0">
              <a:solidFill>
                <a:srgbClr val="FF3399"/>
              </a:solidFill>
            </a:endParaRPr>
          </a:p>
          <a:p>
            <a:pPr algn="ctr">
              <a:buNone/>
            </a:pPr>
            <a:r>
              <a:rPr lang="en-IN" sz="2800" b="1" dirty="0" smtClean="0">
                <a:solidFill>
                  <a:srgbClr val="FF0000"/>
                </a:solidFill>
                <a:latin typeface="Arial Black" pitchFamily="34" charset="0"/>
              </a:rPr>
              <a:t>Contact No.:- </a:t>
            </a:r>
            <a:r>
              <a:rPr lang="en-IN" sz="2800" b="1" dirty="0" smtClean="0">
                <a:solidFill>
                  <a:srgbClr val="0066CC"/>
                </a:solidFill>
                <a:latin typeface="Arial Black" pitchFamily="34" charset="0"/>
              </a:rPr>
              <a:t>+91-9803054088</a:t>
            </a:r>
          </a:p>
          <a:p>
            <a:pPr algn="ctr">
              <a:buNone/>
            </a:pPr>
            <a:r>
              <a:rPr lang="en-IN" sz="2800" b="1" dirty="0" smtClean="0">
                <a:solidFill>
                  <a:srgbClr val="FF0000"/>
                </a:solidFill>
                <a:latin typeface="Arial Black" pitchFamily="34" charset="0"/>
              </a:rPr>
              <a:t>Find us on </a:t>
            </a:r>
            <a:r>
              <a:rPr lang="en-IN" sz="2800" b="1" dirty="0" err="1" smtClean="0">
                <a:solidFill>
                  <a:srgbClr val="FF0000"/>
                </a:solidFill>
                <a:latin typeface="Arial Black" pitchFamily="34" charset="0"/>
              </a:rPr>
              <a:t>facebook</a:t>
            </a:r>
            <a:r>
              <a:rPr lang="en-IN" sz="2800" b="1" dirty="0" smtClean="0">
                <a:solidFill>
                  <a:srgbClr val="FF0000"/>
                </a:solidFill>
                <a:latin typeface="Arial Black" pitchFamily="34" charset="0"/>
              </a:rPr>
              <a:t>:- </a:t>
            </a:r>
            <a:r>
              <a:rPr lang="en-IN" sz="2800" b="1" dirty="0" smtClean="0">
                <a:solidFill>
                  <a:srgbClr val="0066CC"/>
                </a:solidFill>
                <a:latin typeface="Arial Black" pitchFamily="34" charset="0"/>
              </a:rPr>
              <a:t>fb.com/</a:t>
            </a:r>
            <a:r>
              <a:rPr lang="en-IN" sz="2800" b="1" dirty="0" err="1" smtClean="0">
                <a:solidFill>
                  <a:srgbClr val="0066CC"/>
                </a:solidFill>
                <a:latin typeface="Arial Black" pitchFamily="34" charset="0"/>
              </a:rPr>
              <a:t>helpsngo</a:t>
            </a:r>
            <a:endParaRPr lang="en-IN" sz="2800" b="1" dirty="0" smtClean="0">
              <a:solidFill>
                <a:srgbClr val="0066CC"/>
              </a:solidFill>
              <a:latin typeface="Arial Black" pitchFamily="34" charset="0"/>
            </a:endParaRPr>
          </a:p>
          <a:p>
            <a:pPr algn="ctr">
              <a:buNone/>
            </a:pPr>
            <a:r>
              <a:rPr lang="en-IN" sz="2800" b="1" dirty="0" smtClean="0">
                <a:solidFill>
                  <a:srgbClr val="FF0000"/>
                </a:solidFill>
                <a:latin typeface="Arial Black" pitchFamily="34" charset="0"/>
              </a:rPr>
              <a:t>E-mail us on:- </a:t>
            </a:r>
            <a:r>
              <a:rPr lang="en-IN" sz="2800" b="1" dirty="0" smtClean="0">
                <a:solidFill>
                  <a:srgbClr val="0066CC"/>
                </a:solidFill>
                <a:latin typeface="Arial Black" pitchFamily="34" charset="0"/>
              </a:rPr>
              <a:t>helpsngoteam@gmail.com</a:t>
            </a:r>
            <a:endParaRPr lang="en-IN" sz="2800" b="1" dirty="0">
              <a:solidFill>
                <a:srgbClr val="0066CC"/>
              </a:solidFill>
              <a:latin typeface="Arial Black" pitchFamily="34" charset="0"/>
            </a:endParaRPr>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IN" dirty="0"/>
          </a:p>
        </p:txBody>
      </p:sp>
      <p:sp>
        <p:nvSpPr>
          <p:cNvPr id="7" name="Subtitle 6"/>
          <p:cNvSpPr>
            <a:spLocks noGrp="1"/>
          </p:cNvSpPr>
          <p:nvPr>
            <p:ph type="subTitle" idx="1"/>
          </p:nvPr>
        </p:nvSpPr>
        <p:spPr/>
        <p:txBody>
          <a:bodyPr/>
          <a:lstStyle/>
          <a:p>
            <a:endParaRPr lang="en-IN"/>
          </a:p>
        </p:txBody>
      </p:sp>
      <p:pic>
        <p:nvPicPr>
          <p:cNvPr id="8" name="Picture 7" descr="world-environment-day-trees-wallpaper-hindi.jpg"/>
          <p:cNvPicPr>
            <a:picLocks noChangeAspect="1"/>
          </p:cNvPicPr>
          <p:nvPr/>
        </p:nvPicPr>
        <p:blipFill>
          <a:blip r:embed="rId2" cstate="print"/>
          <a:stretch>
            <a:fillRect/>
          </a:stretch>
        </p:blipFill>
        <p:spPr>
          <a:xfrm flipH="1">
            <a:off x="1643042" y="0"/>
            <a:ext cx="2000264" cy="937166"/>
          </a:xfrm>
          <a:prstGeom prst="rect">
            <a:avLst/>
          </a:prstGeom>
        </p:spPr>
      </p:pic>
      <p:pic>
        <p:nvPicPr>
          <p:cNvPr id="9" name="Picture 8" descr="17362020_489555168101392_5775379019564476485_n.jpg"/>
          <p:cNvPicPr>
            <a:picLocks noChangeAspect="1"/>
          </p:cNvPicPr>
          <p:nvPr/>
        </p:nvPicPr>
        <p:blipFill>
          <a:blip r:embed="rId3" cstate="print"/>
          <a:stretch>
            <a:fillRect/>
          </a:stretch>
        </p:blipFill>
        <p:spPr>
          <a:xfrm>
            <a:off x="6500826" y="4572008"/>
            <a:ext cx="2643174" cy="1214446"/>
          </a:xfrm>
          <a:prstGeom prst="rect">
            <a:avLst/>
          </a:prstGeom>
        </p:spPr>
      </p:pic>
      <p:pic>
        <p:nvPicPr>
          <p:cNvPr id="10" name="Picture 9" descr="17352233_489555158101393_7513375115681638154_n (1).jpg"/>
          <p:cNvPicPr>
            <a:picLocks noChangeAspect="1"/>
          </p:cNvPicPr>
          <p:nvPr/>
        </p:nvPicPr>
        <p:blipFill>
          <a:blip r:embed="rId4" cstate="print"/>
          <a:stretch>
            <a:fillRect/>
          </a:stretch>
        </p:blipFill>
        <p:spPr>
          <a:xfrm>
            <a:off x="8126009" y="5715016"/>
            <a:ext cx="1017991" cy="1142984"/>
          </a:xfrm>
          <a:prstGeom prst="rect">
            <a:avLst/>
          </a:prstGeom>
        </p:spPr>
      </p:pic>
      <p:pic>
        <p:nvPicPr>
          <p:cNvPr id="11" name="Picture 10" descr="woman-EMPOWERMENT[1].jpg"/>
          <p:cNvPicPr>
            <a:picLocks noChangeAspect="1"/>
          </p:cNvPicPr>
          <p:nvPr/>
        </p:nvPicPr>
        <p:blipFill>
          <a:blip r:embed="rId5" cstate="print"/>
          <a:stretch>
            <a:fillRect/>
          </a:stretch>
        </p:blipFill>
        <p:spPr>
          <a:xfrm>
            <a:off x="2214546" y="5223563"/>
            <a:ext cx="2749843" cy="1634437"/>
          </a:xfrm>
          <a:prstGeom prst="rect">
            <a:avLst/>
          </a:prstGeom>
        </p:spPr>
      </p:pic>
      <p:pic>
        <p:nvPicPr>
          <p:cNvPr id="12" name="Picture 11" descr="DSC_3866.jpg"/>
          <p:cNvPicPr>
            <a:picLocks noChangeAspect="1"/>
          </p:cNvPicPr>
          <p:nvPr/>
        </p:nvPicPr>
        <p:blipFill>
          <a:blip r:embed="rId6" cstate="print"/>
          <a:stretch>
            <a:fillRect/>
          </a:stretch>
        </p:blipFill>
        <p:spPr>
          <a:xfrm>
            <a:off x="0" y="5531950"/>
            <a:ext cx="2357422" cy="1326050"/>
          </a:xfrm>
          <a:prstGeom prst="rect">
            <a:avLst/>
          </a:prstGeom>
        </p:spPr>
      </p:pic>
      <p:pic>
        <p:nvPicPr>
          <p:cNvPr id="13" name="Picture 12" descr="IMG-20170320-WA0039.jpg"/>
          <p:cNvPicPr>
            <a:picLocks noChangeAspect="1"/>
          </p:cNvPicPr>
          <p:nvPr/>
        </p:nvPicPr>
        <p:blipFill>
          <a:blip r:embed="rId7" cstate="print"/>
          <a:stretch>
            <a:fillRect/>
          </a:stretch>
        </p:blipFill>
        <p:spPr>
          <a:xfrm>
            <a:off x="0" y="4214818"/>
            <a:ext cx="2284048" cy="1643073"/>
          </a:xfrm>
          <a:prstGeom prst="rect">
            <a:avLst/>
          </a:prstGeom>
        </p:spPr>
      </p:pic>
      <p:pic>
        <p:nvPicPr>
          <p:cNvPr id="14" name="Picture 13" descr="IMG-20170320-WA0038.jpg"/>
          <p:cNvPicPr>
            <a:picLocks noChangeAspect="1"/>
          </p:cNvPicPr>
          <p:nvPr/>
        </p:nvPicPr>
        <p:blipFill>
          <a:blip r:embed="rId8" cstate="print"/>
          <a:stretch>
            <a:fillRect/>
          </a:stretch>
        </p:blipFill>
        <p:spPr>
          <a:xfrm>
            <a:off x="6357950" y="5731900"/>
            <a:ext cx="2000232" cy="1126100"/>
          </a:xfrm>
          <a:prstGeom prst="rect">
            <a:avLst/>
          </a:prstGeom>
        </p:spPr>
      </p:pic>
      <p:pic>
        <p:nvPicPr>
          <p:cNvPr id="15" name="Picture 14" descr="IMG-20170320-WA0040.jpg"/>
          <p:cNvPicPr>
            <a:picLocks noChangeAspect="1"/>
          </p:cNvPicPr>
          <p:nvPr/>
        </p:nvPicPr>
        <p:blipFill>
          <a:blip r:embed="rId9" cstate="print"/>
          <a:stretch>
            <a:fillRect/>
          </a:stretch>
        </p:blipFill>
        <p:spPr>
          <a:xfrm>
            <a:off x="3143240" y="1714488"/>
            <a:ext cx="3118772" cy="1857388"/>
          </a:xfrm>
          <a:prstGeom prst="rect">
            <a:avLst/>
          </a:prstGeom>
        </p:spPr>
      </p:pic>
      <p:pic>
        <p:nvPicPr>
          <p:cNvPr id="16" name="Picture 15" descr="IMG-20161002-WA0036.jpg"/>
          <p:cNvPicPr>
            <a:picLocks noChangeAspect="1"/>
          </p:cNvPicPr>
          <p:nvPr/>
        </p:nvPicPr>
        <p:blipFill>
          <a:blip r:embed="rId10" cstate="print"/>
          <a:stretch>
            <a:fillRect/>
          </a:stretch>
        </p:blipFill>
        <p:spPr>
          <a:xfrm>
            <a:off x="0" y="857250"/>
            <a:ext cx="3143240" cy="1857370"/>
          </a:xfrm>
          <a:prstGeom prst="rect">
            <a:avLst/>
          </a:prstGeom>
        </p:spPr>
      </p:pic>
      <p:pic>
        <p:nvPicPr>
          <p:cNvPr id="17" name="Picture 16" descr="IMG-20161002-WA0035.jpg"/>
          <p:cNvPicPr>
            <a:picLocks noChangeAspect="1"/>
          </p:cNvPicPr>
          <p:nvPr/>
        </p:nvPicPr>
        <p:blipFill>
          <a:blip r:embed="rId11" cstate="print"/>
          <a:stretch>
            <a:fillRect/>
          </a:stretch>
        </p:blipFill>
        <p:spPr>
          <a:xfrm>
            <a:off x="4929190" y="4857735"/>
            <a:ext cx="1543066" cy="2000265"/>
          </a:xfrm>
          <a:prstGeom prst="rect">
            <a:avLst/>
          </a:prstGeom>
        </p:spPr>
      </p:pic>
      <p:pic>
        <p:nvPicPr>
          <p:cNvPr id="19" name="Picture 18" descr="IMG_7520.JPG"/>
          <p:cNvPicPr>
            <a:picLocks noChangeAspect="1"/>
          </p:cNvPicPr>
          <p:nvPr/>
        </p:nvPicPr>
        <p:blipFill>
          <a:blip r:embed="rId12" cstate="print"/>
          <a:stretch>
            <a:fillRect/>
          </a:stretch>
        </p:blipFill>
        <p:spPr>
          <a:xfrm>
            <a:off x="4857752" y="3286124"/>
            <a:ext cx="2596674" cy="1571636"/>
          </a:xfrm>
          <a:prstGeom prst="rect">
            <a:avLst/>
          </a:prstGeom>
        </p:spPr>
      </p:pic>
      <p:pic>
        <p:nvPicPr>
          <p:cNvPr id="20" name="Picture 19" descr="IMG_7530.JPG"/>
          <p:cNvPicPr>
            <a:picLocks noChangeAspect="1"/>
          </p:cNvPicPr>
          <p:nvPr/>
        </p:nvPicPr>
        <p:blipFill>
          <a:blip r:embed="rId13" cstate="print"/>
          <a:stretch>
            <a:fillRect/>
          </a:stretch>
        </p:blipFill>
        <p:spPr>
          <a:xfrm>
            <a:off x="7429520" y="3214686"/>
            <a:ext cx="1714480" cy="1571636"/>
          </a:xfrm>
          <a:prstGeom prst="rect">
            <a:avLst/>
          </a:prstGeom>
        </p:spPr>
      </p:pic>
      <p:pic>
        <p:nvPicPr>
          <p:cNvPr id="21" name="Picture 20" descr="IMG_7538.JPG"/>
          <p:cNvPicPr>
            <a:picLocks noChangeAspect="1"/>
          </p:cNvPicPr>
          <p:nvPr/>
        </p:nvPicPr>
        <p:blipFill>
          <a:blip r:embed="rId14" cstate="print"/>
          <a:stretch>
            <a:fillRect/>
          </a:stretch>
        </p:blipFill>
        <p:spPr>
          <a:xfrm>
            <a:off x="1" y="2714620"/>
            <a:ext cx="3214677" cy="1500198"/>
          </a:xfrm>
          <a:prstGeom prst="rect">
            <a:avLst/>
          </a:prstGeom>
        </p:spPr>
      </p:pic>
      <p:pic>
        <p:nvPicPr>
          <p:cNvPr id="22" name="Picture 21" descr="IMG_7587.JPG"/>
          <p:cNvPicPr>
            <a:picLocks noChangeAspect="1"/>
          </p:cNvPicPr>
          <p:nvPr/>
        </p:nvPicPr>
        <p:blipFill>
          <a:blip r:embed="rId15" cstate="print"/>
          <a:stretch>
            <a:fillRect/>
          </a:stretch>
        </p:blipFill>
        <p:spPr>
          <a:xfrm>
            <a:off x="2285984" y="3500438"/>
            <a:ext cx="2643206" cy="1785949"/>
          </a:xfrm>
          <a:prstGeom prst="rect">
            <a:avLst/>
          </a:prstGeom>
        </p:spPr>
      </p:pic>
      <p:pic>
        <p:nvPicPr>
          <p:cNvPr id="23" name="Picture 22" descr="14238251_339716329751944_3875476324940122453_n.jpg"/>
          <p:cNvPicPr>
            <a:picLocks noChangeAspect="1"/>
          </p:cNvPicPr>
          <p:nvPr/>
        </p:nvPicPr>
        <p:blipFill>
          <a:blip r:embed="rId16" cstate="print"/>
          <a:stretch>
            <a:fillRect/>
          </a:stretch>
        </p:blipFill>
        <p:spPr>
          <a:xfrm>
            <a:off x="6096011" y="0"/>
            <a:ext cx="3047989" cy="1714494"/>
          </a:xfrm>
          <a:prstGeom prst="rect">
            <a:avLst/>
          </a:prstGeom>
        </p:spPr>
      </p:pic>
      <p:pic>
        <p:nvPicPr>
          <p:cNvPr id="24" name="Picture 23" descr="744862ee-da03-4a38-899b-dea4d375c718.jpg"/>
          <p:cNvPicPr>
            <a:picLocks noChangeAspect="1"/>
          </p:cNvPicPr>
          <p:nvPr/>
        </p:nvPicPr>
        <p:blipFill>
          <a:blip r:embed="rId17" cstate="print"/>
          <a:stretch>
            <a:fillRect/>
          </a:stretch>
        </p:blipFill>
        <p:spPr>
          <a:xfrm>
            <a:off x="6286512" y="1714488"/>
            <a:ext cx="2857488" cy="1747834"/>
          </a:xfrm>
          <a:prstGeom prst="rect">
            <a:avLst/>
          </a:prstGeom>
        </p:spPr>
      </p:pic>
      <p:pic>
        <p:nvPicPr>
          <p:cNvPr id="25" name="Picture 24" descr="flex HELPS.jpg"/>
          <p:cNvPicPr>
            <a:picLocks noChangeAspect="1"/>
          </p:cNvPicPr>
          <p:nvPr/>
        </p:nvPicPr>
        <p:blipFill>
          <a:blip r:embed="rId18" cstate="print"/>
          <a:stretch>
            <a:fillRect/>
          </a:stretch>
        </p:blipFill>
        <p:spPr>
          <a:xfrm>
            <a:off x="0" y="0"/>
            <a:ext cx="1745354" cy="873404"/>
          </a:xfrm>
          <a:prstGeom prst="rect">
            <a:avLst/>
          </a:prstGeom>
        </p:spPr>
      </p:pic>
      <p:pic>
        <p:nvPicPr>
          <p:cNvPr id="26" name="Picture 25" descr="IMG-20160518-WA0007.jpg"/>
          <p:cNvPicPr>
            <a:picLocks noChangeAspect="1"/>
          </p:cNvPicPr>
          <p:nvPr/>
        </p:nvPicPr>
        <p:blipFill>
          <a:blip r:embed="rId19" cstate="print"/>
          <a:stretch>
            <a:fillRect/>
          </a:stretch>
        </p:blipFill>
        <p:spPr>
          <a:xfrm rot="16200000">
            <a:off x="3897270" y="-682592"/>
            <a:ext cx="1714488" cy="3079672"/>
          </a:xfrm>
          <a:prstGeom prst="rect">
            <a:avLst/>
          </a:prstGeom>
        </p:spPr>
      </p:pic>
    </p:spTree>
    <p:extLst>
      <p:ext uri="{BB962C8B-B14F-4D97-AF65-F5344CB8AC3E}">
        <p14:creationId xmlns:p14="http://schemas.microsoft.com/office/powerpoint/2010/main" val="3356359527"/>
      </p:ext>
    </p:extLst>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6000" b="1" dirty="0" smtClean="0">
                <a:solidFill>
                  <a:srgbClr val="0070C0"/>
                </a:solidFill>
              </a:rPr>
              <a:t>HELPS</a:t>
            </a:r>
            <a:endParaRPr lang="en-IN" sz="6000" b="1" dirty="0">
              <a:solidFill>
                <a:srgbClr val="0070C0"/>
              </a:solidFill>
            </a:endParaRPr>
          </a:p>
        </p:txBody>
      </p:sp>
      <p:sp>
        <p:nvSpPr>
          <p:cNvPr id="3" name="Content Placeholder 2"/>
          <p:cNvSpPr>
            <a:spLocks noGrp="1"/>
          </p:cNvSpPr>
          <p:nvPr>
            <p:ph idx="1"/>
          </p:nvPr>
        </p:nvSpPr>
        <p:spPr>
          <a:xfrm>
            <a:off x="457200" y="2214554"/>
            <a:ext cx="8229600" cy="4110046"/>
          </a:xfrm>
        </p:spPr>
        <p:txBody>
          <a:bodyPr>
            <a:normAutofit/>
          </a:bodyPr>
          <a:lstStyle/>
          <a:p>
            <a:pPr algn="ctr">
              <a:buNone/>
            </a:pPr>
            <a:r>
              <a:rPr lang="en-US" sz="3600" dirty="0" smtClean="0"/>
              <a:t>  It’s a youth organization, made for helping and welfare purpose. We are students of G.N.D.E.C. Ludhiana with charitable motive. Our main motive is to help the needy people.</a:t>
            </a:r>
            <a:endParaRPr lang="en-IN" sz="3600" dirty="0" smtClean="0"/>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smtClean="0"/>
              <a:t>OUR VISION</a:t>
            </a:r>
            <a:endParaRPr lang="en-IN" b="1" dirty="0"/>
          </a:p>
        </p:txBody>
      </p:sp>
      <p:sp>
        <p:nvSpPr>
          <p:cNvPr id="3" name="Content Placeholder 2"/>
          <p:cNvSpPr>
            <a:spLocks noGrp="1"/>
          </p:cNvSpPr>
          <p:nvPr>
            <p:ph idx="1"/>
          </p:nvPr>
        </p:nvSpPr>
        <p:spPr/>
        <p:txBody>
          <a:bodyPr>
            <a:normAutofit/>
          </a:bodyPr>
          <a:lstStyle/>
          <a:p>
            <a:r>
              <a:rPr lang="en-IN" b="1" dirty="0" smtClean="0"/>
              <a:t>Our vision is to make a better India which provides basic Health, Education, Liberty, Peace &amp; Empowerment</a:t>
            </a:r>
            <a:r>
              <a:rPr lang="en-IN" dirty="0" smtClean="0"/>
              <a:t> </a:t>
            </a:r>
            <a:r>
              <a:rPr lang="en-IN" b="1" dirty="0" smtClean="0"/>
              <a:t>to every citizen.</a:t>
            </a:r>
            <a:endParaRPr lang="en-IN" dirty="0" smtClean="0"/>
          </a:p>
          <a:p>
            <a:pPr>
              <a:buNone/>
            </a:pPr>
            <a:r>
              <a:rPr lang="en-IN" b="1" dirty="0" smtClean="0"/>
              <a:t> </a:t>
            </a:r>
          </a:p>
          <a:p>
            <a:r>
              <a:rPr lang="en-IN" b="1" dirty="0" smtClean="0"/>
              <a:t>To create a child friendly society, where all children are free from exploitation and receive free and quality education.</a:t>
            </a:r>
          </a:p>
          <a:p>
            <a:pPr>
              <a:buNone/>
            </a:pPr>
            <a:r>
              <a:rPr lang="en-US" b="1" dirty="0" smtClean="0"/>
              <a:t>  </a:t>
            </a:r>
          </a:p>
          <a:p>
            <a:r>
              <a:rPr lang="en-IN" b="1" dirty="0" smtClean="0"/>
              <a:t>Protection of environment and promote safe practices for preservation of eco-balance.</a:t>
            </a:r>
          </a:p>
          <a:p>
            <a:endParaRPr lang="en-IN" dirty="0"/>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6000" b="1" dirty="0" smtClean="0"/>
              <a:t>AIMS</a:t>
            </a:r>
            <a:endParaRPr lang="en-IN" sz="6000" b="1" dirty="0"/>
          </a:p>
        </p:txBody>
      </p:sp>
      <p:sp>
        <p:nvSpPr>
          <p:cNvPr id="3" name="Content Placeholder 2"/>
          <p:cNvSpPr>
            <a:spLocks noGrp="1"/>
          </p:cNvSpPr>
          <p:nvPr>
            <p:ph idx="1"/>
          </p:nvPr>
        </p:nvSpPr>
        <p:spPr>
          <a:xfrm>
            <a:off x="107504" y="1935480"/>
            <a:ext cx="8928992" cy="4389120"/>
          </a:xfrm>
        </p:spPr>
        <p:txBody>
          <a:bodyPr numCol="1">
            <a:normAutofit/>
          </a:bodyPr>
          <a:lstStyle/>
          <a:p>
            <a:pPr lvl="0" algn="ctr">
              <a:buNone/>
            </a:pPr>
            <a:r>
              <a:rPr lang="en-US" b="1" dirty="0" smtClean="0">
                <a:solidFill>
                  <a:srgbClr val="0066CC"/>
                </a:solidFill>
                <a:latin typeface="Arial Black" pitchFamily="34" charset="0"/>
              </a:rPr>
              <a:t>CHILD EMPOWERMENT</a:t>
            </a:r>
          </a:p>
          <a:p>
            <a:pPr lvl="0" algn="just">
              <a:buNone/>
            </a:pPr>
            <a:r>
              <a:rPr lang="en-US" b="1" dirty="0" smtClean="0"/>
              <a:t>   Education to the handicapped, the poor and the marginalized children in rural areas, tribal villages and urban slums is a priority concern for HELPS.</a:t>
            </a:r>
            <a:endParaRPr lang="en-IN" b="1" dirty="0" smtClean="0"/>
          </a:p>
          <a:p>
            <a:pPr algn="just"/>
            <a:endParaRPr lang="en-IN" b="1" dirty="0" smtClean="0"/>
          </a:p>
          <a:p>
            <a:pPr lvl="0" algn="ctr">
              <a:buNone/>
            </a:pPr>
            <a:r>
              <a:rPr lang="en-US" b="1" dirty="0" smtClean="0">
                <a:solidFill>
                  <a:srgbClr val="0066CC"/>
                </a:solidFill>
                <a:latin typeface="Arial Black" pitchFamily="34" charset="0"/>
              </a:rPr>
              <a:t>ENVIRONMENTAL PROTECTION    </a:t>
            </a:r>
          </a:p>
          <a:p>
            <a:pPr lvl="0" algn="just">
              <a:buNone/>
            </a:pPr>
            <a:r>
              <a:rPr lang="en-US" b="1" dirty="0" smtClean="0"/>
              <a:t>Protection of environment and promote safe practices for preservation of eco-balance.</a:t>
            </a:r>
            <a:endParaRPr lang="en-IN" b="1" dirty="0" smtClean="0"/>
          </a:p>
          <a:p>
            <a:pPr lvl="0" algn="just"/>
            <a:endParaRPr lang="en-US" sz="1800" b="1" dirty="0" smtClean="0">
              <a:solidFill>
                <a:srgbClr val="0066CC"/>
              </a:solidFill>
              <a:latin typeface="Arial Black" pitchFamily="34" charset="0"/>
            </a:endParaRPr>
          </a:p>
          <a:p>
            <a:pPr lvl="0" algn="just"/>
            <a:endParaRPr lang="en-US" sz="1800" b="1" dirty="0">
              <a:solidFill>
                <a:srgbClr val="0066CC"/>
              </a:solidFill>
              <a:latin typeface="Arial Black" pitchFamily="34" charset="0"/>
            </a:endParaRPr>
          </a:p>
          <a:p>
            <a:pPr lvl="0" algn="just"/>
            <a:endParaRPr lang="en-US" sz="1800" b="1" dirty="0" smtClean="0">
              <a:solidFill>
                <a:srgbClr val="0066CC"/>
              </a:solidFill>
              <a:latin typeface="Arial Black" pitchFamily="34" charset="0"/>
            </a:endParaRPr>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flipV="1">
            <a:off x="-2000158" y="658369"/>
            <a:ext cx="45719" cy="45719"/>
          </a:xfrm>
        </p:spPr>
        <p:txBody>
          <a:bodyPr>
            <a:normAutofit fontScale="90000"/>
          </a:bodyPr>
          <a:lstStyle/>
          <a:p>
            <a:pPr algn="ctr"/>
            <a:r>
              <a:rPr lang="en-IN" sz="6000" b="1" dirty="0" smtClean="0"/>
              <a:t>.</a:t>
            </a:r>
            <a:br>
              <a:rPr lang="en-IN" sz="6000" b="1" dirty="0" smtClean="0"/>
            </a:br>
            <a:endParaRPr lang="en-IN" sz="6000" b="1" dirty="0"/>
          </a:p>
        </p:txBody>
      </p:sp>
      <p:sp>
        <p:nvSpPr>
          <p:cNvPr id="3" name="Content Placeholder 2"/>
          <p:cNvSpPr>
            <a:spLocks noGrp="1"/>
          </p:cNvSpPr>
          <p:nvPr>
            <p:ph idx="1"/>
          </p:nvPr>
        </p:nvSpPr>
        <p:spPr>
          <a:xfrm>
            <a:off x="107504" y="1935480"/>
            <a:ext cx="8928992" cy="4389120"/>
          </a:xfrm>
        </p:spPr>
        <p:txBody>
          <a:bodyPr numCol="1">
            <a:normAutofit/>
          </a:bodyPr>
          <a:lstStyle/>
          <a:p>
            <a:pPr lvl="0" algn="just"/>
            <a:endParaRPr lang="en-US" sz="1800" b="1" dirty="0" smtClean="0">
              <a:solidFill>
                <a:srgbClr val="0066CC"/>
              </a:solidFill>
              <a:latin typeface="Arial Black" pitchFamily="34" charset="0"/>
            </a:endParaRPr>
          </a:p>
          <a:p>
            <a:pPr marL="0" lvl="0" indent="0" algn="just">
              <a:buNone/>
            </a:pPr>
            <a:r>
              <a:rPr lang="en-US" sz="2400" b="1" dirty="0" smtClean="0">
                <a:solidFill>
                  <a:srgbClr val="0066CC"/>
                </a:solidFill>
                <a:latin typeface="Arial Black" pitchFamily="34" charset="0"/>
              </a:rPr>
              <a:t>WOMEN EMPOWERMENT</a:t>
            </a:r>
            <a:endParaRPr lang="en-US" sz="2400" b="1" dirty="0">
              <a:solidFill>
                <a:srgbClr val="0066CC"/>
              </a:solidFill>
              <a:latin typeface="Arial Black" pitchFamily="34" charset="0"/>
            </a:endParaRPr>
          </a:p>
          <a:p>
            <a:pPr marL="0" indent="0" algn="just">
              <a:buNone/>
            </a:pPr>
            <a:r>
              <a:rPr lang="en-GB" sz="2400" b="1" dirty="0"/>
              <a:t>This project will aim to provide good health for women in underprivileged section of society or backward areas by </a:t>
            </a:r>
            <a:r>
              <a:rPr lang="en-GB" sz="2400" b="1" dirty="0" smtClean="0"/>
              <a:t>providing necessary medications supplements.</a:t>
            </a:r>
          </a:p>
          <a:p>
            <a:pPr marL="0" lvl="0" indent="0" algn="just">
              <a:buNone/>
            </a:pPr>
            <a:r>
              <a:rPr lang="en-US" sz="2400" b="1" dirty="0" smtClean="0">
                <a:solidFill>
                  <a:srgbClr val="0066CC"/>
                </a:solidFill>
                <a:latin typeface="Arial Black" pitchFamily="34" charset="0"/>
              </a:rPr>
              <a:t>VASTRA ANUDAN</a:t>
            </a:r>
          </a:p>
          <a:p>
            <a:pPr marL="0" lvl="0" indent="0" algn="just">
              <a:buNone/>
            </a:pPr>
            <a:r>
              <a:rPr lang="en-GB" sz="2400" b="1" dirty="0"/>
              <a:t>VASTRA ANUDAN is a campaign started by HELPS N.G.O. in India that aims to remove the plight of economically backward classes by providing clothes in every winter.  </a:t>
            </a:r>
            <a:endParaRPr lang="en-US" sz="2400" b="1" dirty="0">
              <a:solidFill>
                <a:srgbClr val="0066CC"/>
              </a:solidFill>
              <a:latin typeface="Arial Black" pitchFamily="34" charset="0"/>
            </a:endParaRPr>
          </a:p>
          <a:p>
            <a:pPr marL="0" indent="0" algn="just">
              <a:buNone/>
            </a:pPr>
            <a:endParaRPr lang="en-IN" sz="1800" b="1" dirty="0"/>
          </a:p>
        </p:txBody>
      </p:sp>
    </p:spTree>
    <p:extLst>
      <p:ext uri="{BB962C8B-B14F-4D97-AF65-F5344CB8AC3E}">
        <p14:creationId xmlns:p14="http://schemas.microsoft.com/office/powerpoint/2010/main" val="3315101260"/>
      </p:ext>
    </p:extLst>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u="sng" dirty="0" smtClean="0"/>
              <a:t>CHILD EMPOWERMENT</a:t>
            </a:r>
            <a:endParaRPr lang="en-IN" b="1" u="sng" dirty="0"/>
          </a:p>
        </p:txBody>
      </p:sp>
      <p:sp>
        <p:nvSpPr>
          <p:cNvPr id="3" name="Content Placeholder 2"/>
          <p:cNvSpPr>
            <a:spLocks noGrp="1"/>
          </p:cNvSpPr>
          <p:nvPr>
            <p:ph idx="1"/>
          </p:nvPr>
        </p:nvSpPr>
        <p:spPr/>
        <p:txBody>
          <a:bodyPr>
            <a:normAutofit lnSpcReduction="10000"/>
          </a:bodyPr>
          <a:lstStyle/>
          <a:p>
            <a:pPr>
              <a:buNone/>
            </a:pPr>
            <a:r>
              <a:rPr lang="en-US" dirty="0" smtClean="0"/>
              <a:t>   They should be well educated and healthy. OUR VISION IS TO STRETHEN THIS PILLAR OF OUR COUNTRY, as they are the future of our country.</a:t>
            </a:r>
            <a:endParaRPr lang="en-IN" dirty="0" smtClean="0"/>
          </a:p>
          <a:p>
            <a:pPr marL="0" indent="0" algn="ctr">
              <a:buNone/>
            </a:pPr>
            <a:r>
              <a:rPr lang="en-US" sz="4000" b="1" dirty="0" smtClean="0"/>
              <a:t>How can we do?</a:t>
            </a:r>
            <a:endParaRPr lang="en-IN" sz="4000" b="1" dirty="0" smtClean="0"/>
          </a:p>
          <a:p>
            <a:pPr lvl="0">
              <a:buFont typeface="Wingdings" pitchFamily="2" charset="2"/>
              <a:buChar char="v"/>
            </a:pPr>
            <a:r>
              <a:rPr lang="en-US" sz="4000" dirty="0" smtClean="0">
                <a:solidFill>
                  <a:srgbClr val="0070C0"/>
                </a:solidFill>
              </a:rPr>
              <a:t>Awareness</a:t>
            </a:r>
            <a:r>
              <a:rPr lang="en-US" sz="4000" dirty="0" smtClean="0"/>
              <a:t> </a:t>
            </a:r>
            <a:r>
              <a:rPr lang="en-US" sz="2200" dirty="0" smtClean="0"/>
              <a:t>(posters, seminars, </a:t>
            </a:r>
            <a:r>
              <a:rPr lang="en-US" sz="2200" dirty="0" err="1" smtClean="0"/>
              <a:t>nukkar</a:t>
            </a:r>
            <a:r>
              <a:rPr lang="en-US" sz="2200" dirty="0" smtClean="0"/>
              <a:t> </a:t>
            </a:r>
            <a:r>
              <a:rPr lang="en-US" sz="2200" dirty="0" err="1" smtClean="0"/>
              <a:t>natak</a:t>
            </a:r>
            <a:r>
              <a:rPr lang="en-US" sz="2200" dirty="0" smtClean="0"/>
              <a:t>, camps , etc.)</a:t>
            </a:r>
            <a:endParaRPr lang="en-IN" sz="2200" dirty="0" smtClean="0"/>
          </a:p>
          <a:p>
            <a:pPr lvl="0">
              <a:buFont typeface="Wingdings" pitchFamily="2" charset="2"/>
              <a:buChar char="Ø"/>
            </a:pPr>
            <a:r>
              <a:rPr lang="en-US" dirty="0" smtClean="0"/>
              <a:t>    Aware the guardians about free education and free               facilities given by govt.</a:t>
            </a:r>
            <a:endParaRPr lang="en-IN" dirty="0" smtClean="0"/>
          </a:p>
          <a:p>
            <a:pPr marL="514350" lvl="0" indent="-514350">
              <a:buFont typeface="Wingdings" pitchFamily="2" charset="2"/>
              <a:buChar char="Ø"/>
            </a:pPr>
            <a:r>
              <a:rPr lang="en-US" dirty="0" smtClean="0"/>
              <a:t>All the children of age </a:t>
            </a:r>
            <a:r>
              <a:rPr lang="en-US" dirty="0" smtClean="0">
                <a:latin typeface="Arial" pitchFamily="34" charset="0"/>
                <a:cs typeface="Arial" pitchFamily="34" charset="0"/>
              </a:rPr>
              <a:t>14</a:t>
            </a:r>
            <a:r>
              <a:rPr lang="en-US" dirty="0" smtClean="0"/>
              <a:t> or below should go to  schools ( amendment 86</a:t>
            </a:r>
            <a:r>
              <a:rPr lang="en-US" baseline="30000" dirty="0" smtClean="0"/>
              <a:t>th</a:t>
            </a:r>
            <a:r>
              <a:rPr lang="en-US" dirty="0" smtClean="0"/>
              <a:t> of Indian constitution).</a:t>
            </a:r>
            <a:endParaRPr lang="en-IN" dirty="0" smtClean="0"/>
          </a:p>
          <a:p>
            <a:endParaRPr lang="en-IN" dirty="0"/>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ural-india-behind-urban-india-in-progress_literacy-levels-in-india.jpg"/>
          <p:cNvPicPr>
            <a:picLocks noGrp="1" noChangeAspect="1"/>
          </p:cNvPicPr>
          <p:nvPr>
            <p:ph idx="1"/>
          </p:nvPr>
        </p:nvPicPr>
        <p:blipFill>
          <a:blip r:embed="rId2" cstate="print"/>
          <a:stretch>
            <a:fillRect/>
          </a:stretch>
        </p:blipFill>
        <p:spPr>
          <a:xfrm>
            <a:off x="642910" y="1214422"/>
            <a:ext cx="7858180" cy="5119323"/>
          </a:xfrm>
        </p:spPr>
      </p:pic>
    </p:spTree>
    <p:extLst>
      <p:ext uri="{BB962C8B-B14F-4D97-AF65-F5344CB8AC3E}">
        <p14:creationId xmlns:p14="http://schemas.microsoft.com/office/powerpoint/2010/main" val="2659957044"/>
      </p:ext>
    </p:extLst>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691</TotalTime>
  <Words>1168</Words>
  <Application>Microsoft Office PowerPoint</Application>
  <PresentationFormat>On-screen Show (4:3)</PresentationFormat>
  <Paragraphs>138</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Flow</vt:lpstr>
      <vt:lpstr>HELPS WELFARE SOCIETY                                                    REGD. NO. 121 OF 2016-17 .</vt:lpstr>
      <vt:lpstr>HELPS WELCOME YOU ALL</vt:lpstr>
      <vt:lpstr>PowerPoint Presentation</vt:lpstr>
      <vt:lpstr>HELPS</vt:lpstr>
      <vt:lpstr>OUR VISION</vt:lpstr>
      <vt:lpstr>AIMS</vt:lpstr>
      <vt:lpstr>. </vt:lpstr>
      <vt:lpstr>CHILD EMPOWERMENT</vt:lpstr>
      <vt:lpstr>PowerPoint Presentation</vt:lpstr>
      <vt:lpstr>PowerPoint Presentation</vt:lpstr>
      <vt:lpstr>PowerPoint Presentation</vt:lpstr>
      <vt:lpstr>AABHA- “EK NAYI KIRAN”</vt:lpstr>
      <vt:lpstr>PowerPoint Presentation</vt:lpstr>
      <vt:lpstr>       ENVIRONMENTAL PROTECTION</vt:lpstr>
      <vt:lpstr>ENVIRONMENTAL PROTECTION</vt:lpstr>
      <vt:lpstr>Source- WHO</vt:lpstr>
      <vt:lpstr>How we can achieved?</vt:lpstr>
      <vt:lpstr>Volunteer Activity</vt:lpstr>
      <vt:lpstr>WOMEN EMPOWERMENT</vt:lpstr>
      <vt:lpstr>PICTORIAL REPRESENTATION OF OUR “UTKALIT” PROJECT</vt:lpstr>
      <vt:lpstr>VASTRA ANUDAN</vt:lpstr>
      <vt:lpstr> OUR AWARENESS POSTER</vt:lpstr>
      <vt:lpstr>WHERE WE ARE ABLE TO DO WORK</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dc:title>
  <dc:creator>Abhinash</dc:creator>
  <cp:lastModifiedBy>admin</cp:lastModifiedBy>
  <cp:revision>70</cp:revision>
  <dcterms:created xsi:type="dcterms:W3CDTF">2016-09-03T04:30:49Z</dcterms:created>
  <dcterms:modified xsi:type="dcterms:W3CDTF">2020-08-28T16:40:33Z</dcterms:modified>
</cp:coreProperties>
</file>